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5"/>
    <p:sldMasterId id="2147483706" r:id="rId6"/>
    <p:sldMasterId id="2147483715" r:id="rId7"/>
  </p:sldMasterIdLst>
  <p:notesMasterIdLst>
    <p:notesMasterId r:id="rId52"/>
  </p:notesMasterIdLst>
  <p:handoutMasterIdLst>
    <p:handoutMasterId r:id="rId53"/>
  </p:handoutMasterIdLst>
  <p:sldIdLst>
    <p:sldId id="2147470310" r:id="rId8"/>
    <p:sldId id="297" r:id="rId9"/>
    <p:sldId id="2147470382" r:id="rId10"/>
    <p:sldId id="2147470331" r:id="rId11"/>
    <p:sldId id="2147470381" r:id="rId12"/>
    <p:sldId id="2147470385" r:id="rId13"/>
    <p:sldId id="263" r:id="rId14"/>
    <p:sldId id="2147470311" r:id="rId15"/>
    <p:sldId id="2147470341" r:id="rId16"/>
    <p:sldId id="2147470329" r:id="rId17"/>
    <p:sldId id="2147470315" r:id="rId18"/>
    <p:sldId id="2147470316" r:id="rId19"/>
    <p:sldId id="2147470317" r:id="rId20"/>
    <p:sldId id="2147470318" r:id="rId21"/>
    <p:sldId id="2147470330" r:id="rId22"/>
    <p:sldId id="2147470334" r:id="rId23"/>
    <p:sldId id="2147470332" r:id="rId24"/>
    <p:sldId id="2147470335" r:id="rId25"/>
    <p:sldId id="2147470336" r:id="rId26"/>
    <p:sldId id="2147470343" r:id="rId27"/>
    <p:sldId id="2147470312" r:id="rId28"/>
    <p:sldId id="2147470313" r:id="rId29"/>
    <p:sldId id="2147470314" r:id="rId30"/>
    <p:sldId id="2147470342" r:id="rId31"/>
    <p:sldId id="2147470344" r:id="rId32"/>
    <p:sldId id="2147470322" r:id="rId33"/>
    <p:sldId id="2147470323" r:id="rId34"/>
    <p:sldId id="2147470324" r:id="rId35"/>
    <p:sldId id="2147470325" r:id="rId36"/>
    <p:sldId id="2147470326" r:id="rId37"/>
    <p:sldId id="2147470328" r:id="rId38"/>
    <p:sldId id="2147470345" r:id="rId39"/>
    <p:sldId id="2147470337" r:id="rId40"/>
    <p:sldId id="2147470338" r:id="rId41"/>
    <p:sldId id="2147470339" r:id="rId42"/>
    <p:sldId id="2147470340" r:id="rId43"/>
    <p:sldId id="2147470371" r:id="rId44"/>
    <p:sldId id="2147470368" r:id="rId45"/>
    <p:sldId id="2147470370" r:id="rId46"/>
    <p:sldId id="2147470372" r:id="rId47"/>
    <p:sldId id="2147470369" r:id="rId48"/>
    <p:sldId id="2147470373" r:id="rId49"/>
    <p:sldId id="2147470346" r:id="rId50"/>
    <p:sldId id="2147470367" r:id="rId5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9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3E"/>
    <a:srgbClr val="003DA5"/>
    <a:srgbClr val="0C6C55"/>
    <a:srgbClr val="8C857B"/>
    <a:srgbClr val="074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7192" autoAdjust="0"/>
  </p:normalViewPr>
  <p:slideViewPr>
    <p:cSldViewPr snapToGrid="0" snapToObjects="1">
      <p:cViewPr varScale="1">
        <p:scale>
          <a:sx n="97" d="100"/>
          <a:sy n="97" d="100"/>
        </p:scale>
        <p:origin x="1074" y="90"/>
      </p:cViewPr>
      <p:guideLst>
        <p:guide pos="19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BFB260-1F0E-A35E-9217-6D33FEF246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8810D-6F05-0C2B-38B5-D5B3CE827A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562BF1F-CA91-47A8-BD03-5D5DDDE2DD49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BAD7F1-5FAC-770A-8C04-AB7632FBBC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AF66F-426E-E1DC-1C78-215204F6C9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017AB09-DD68-40F2-98D8-212C4A23D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98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353E795-81AE-4D44-AF25-1975E2D90F11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BE76C77-CBE6-4B4F-A07F-095FDC93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8EE25-3647-4315-B6B2-C6F3400692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16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2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4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7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80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46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78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93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05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09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1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2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63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22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321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80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1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38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8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598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7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AA28EE25-3647-4315-B6B2-C6F340069210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3237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2473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20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6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5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56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0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73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55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93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11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0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8EE25-3647-4315-B6B2-C6F3400692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896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081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47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981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412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7A225-C63D-4E36-94E7-4C27EB54CF2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7A225-C63D-4E36-94E7-4C27EB54CF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3237">
              <a:defRPr/>
            </a:pPr>
            <a:fld id="{AA28EE25-3647-4315-B6B2-C6F3400692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323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1180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4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76C77-CBE6-4B4F-A07F-095FDC933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AD0AA8-E444-47EF-89E5-736BB9B92D2D}"/>
              </a:ext>
            </a:extLst>
          </p:cNvPr>
          <p:cNvSpPr/>
          <p:nvPr userDrawn="1"/>
        </p:nvSpPr>
        <p:spPr>
          <a:xfrm>
            <a:off x="0" y="1255271"/>
            <a:ext cx="6032876" cy="41142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7CE488-345B-4087-B356-7841365FD68C}"/>
              </a:ext>
            </a:extLst>
          </p:cNvPr>
          <p:cNvSpPr/>
          <p:nvPr userDrawn="1"/>
        </p:nvSpPr>
        <p:spPr>
          <a:xfrm>
            <a:off x="6225172" y="1255271"/>
            <a:ext cx="290259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A83115-0EE0-4DD7-9EE2-BAE89C704D0C}"/>
              </a:ext>
            </a:extLst>
          </p:cNvPr>
          <p:cNvSpPr/>
          <p:nvPr userDrawn="1"/>
        </p:nvSpPr>
        <p:spPr>
          <a:xfrm>
            <a:off x="9320064" y="1255271"/>
            <a:ext cx="287193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6266056-6F28-4FC4-A607-F9B804CA0388}"/>
              </a:ext>
            </a:extLst>
          </p:cNvPr>
          <p:cNvSpPr/>
          <p:nvPr userDrawn="1"/>
        </p:nvSpPr>
        <p:spPr>
          <a:xfrm>
            <a:off x="6225172" y="3495279"/>
            <a:ext cx="5966829" cy="187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C97D9E10-36DF-43A3-9452-DE4CDD54F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55713"/>
            <a:ext cx="6032500" cy="4113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CE8192B-B4FF-4B3E-A295-05E256A8B9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5172" y="1255271"/>
            <a:ext cx="2902596" cy="2047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095BC4A1-8F6A-474B-A40F-E9BC331AA9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0064" y="1255714"/>
            <a:ext cx="2871936" cy="204727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B2332BB-BA4A-47D7-A477-91535F93F4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5172" y="3495279"/>
            <a:ext cx="5966828" cy="187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53A51CD8-641B-4C4C-8732-51F14D4214B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5726430"/>
            <a:ext cx="7071356" cy="83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54203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392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2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DA071-1C02-4B80-F9CB-A289CE10D8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11001" y="6472921"/>
            <a:ext cx="409575" cy="365125"/>
          </a:xfrm>
          <a:prstGeom prst="rect">
            <a:avLst/>
          </a:prstGeom>
        </p:spPr>
        <p:txBody>
          <a:bodyPr/>
          <a:lstStyle/>
          <a:p>
            <a:fld id="{38BD7ED1-2E42-4ADB-8C05-599F7CF93F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343CB-0EC3-5A67-D4AC-08020D565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6776" y="1736332"/>
            <a:ext cx="11690424" cy="4397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1pPr>
            <a:lvl2pPr marL="6858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2pPr>
            <a:lvl3pPr marL="11430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3pPr>
            <a:lvl4pPr marL="16002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4pPr>
            <a:lvl5pPr marL="20574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4388F5F-DCB8-B99D-7F79-91B50D63B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776" y="1311521"/>
            <a:ext cx="11680150" cy="392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000000"/>
                </a:solidFill>
                <a:latin typeface="Lato" panose="020F0502020204030203" pitchFamily="34" charset="0"/>
              </a:defRPr>
            </a:lvl1pPr>
            <a:lvl2pPr marL="6858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2pPr>
            <a:lvl3pPr marL="11430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3pPr>
            <a:lvl4pPr marL="16002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4pPr>
            <a:lvl5pPr marL="20574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055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1133650"/>
            <a:ext cx="11690424" cy="460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F6D990D-7148-4AB0-B70B-610C4E1FC5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925782"/>
            <a:ext cx="11381766" cy="390351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744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">
            <a:extLst>
              <a:ext uri="{FF2B5EF4-FFF2-40B4-BE49-F238E27FC236}">
                <a16:creationId xmlns:a16="http://schemas.microsoft.com/office/drawing/2014/main" id="{1BB7F13C-E486-40C2-BF93-2A434A8ACD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1133650"/>
            <a:ext cx="8981860" cy="460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C9DED199-B34B-47C8-8A70-BB8768DF599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925782"/>
            <a:ext cx="8673202" cy="390351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Rectangle">
            <a:extLst>
              <a:ext uri="{FF2B5EF4-FFF2-40B4-BE49-F238E27FC236}">
                <a16:creationId xmlns:a16="http://schemas.microsoft.com/office/drawing/2014/main" id="{EF9F4156-6790-4E80-9424-B88EF82B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1219200"/>
            <a:ext cx="2311078" cy="46101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D9421300-9FF3-4C26-A673-97FEA08476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33636" y="1219201"/>
            <a:ext cx="2311078" cy="4610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24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CDE2B79-B68C-4EC8-AEC2-A4EFBDD6A5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1133650"/>
            <a:ext cx="8981860" cy="460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7C40AB2-BF02-4621-BC8F-5E3A21CDCD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925782"/>
            <a:ext cx="8673202" cy="390351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Rectangle 1">
            <a:extLst>
              <a:ext uri="{FF2B5EF4-FFF2-40B4-BE49-F238E27FC236}">
                <a16:creationId xmlns:a16="http://schemas.microsoft.com/office/drawing/2014/main" id="{7858EC9A-293D-4DC4-8D17-1C7CD6AB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1219200"/>
            <a:ext cx="2311078" cy="22042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7B37783-ECCB-4CEC-8DEF-782C6EDEE5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6122" y="1219200"/>
            <a:ext cx="2311078" cy="22042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Rectangle 2">
            <a:extLst>
              <a:ext uri="{FF2B5EF4-FFF2-40B4-BE49-F238E27FC236}">
                <a16:creationId xmlns:a16="http://schemas.microsoft.com/office/drawing/2014/main" id="{9F74EC4E-08ED-4D5B-88C8-B35C6C457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3615159"/>
            <a:ext cx="2311078" cy="22141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9E40B09F-7889-4775-B6DE-56CA7462ED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22" y="3615159"/>
            <a:ext cx="2311078" cy="22141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72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770DAE3-2381-4875-B570-7BE2E6602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1133650"/>
            <a:ext cx="8981860" cy="460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75973D01-8BEB-4B0B-9704-367B201B8C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925782"/>
            <a:ext cx="8673202" cy="390351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Rectangle 1">
            <a:extLst>
              <a:ext uri="{FF2B5EF4-FFF2-40B4-BE49-F238E27FC236}">
                <a16:creationId xmlns:a16="http://schemas.microsoft.com/office/drawing/2014/main" id="{BE72AEDF-E8E4-4178-B8DD-D7142BFC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1219200"/>
            <a:ext cx="2311078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7B37783-ECCB-4CEC-8DEF-782C6EDEE5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6122" y="1224782"/>
            <a:ext cx="2311078" cy="14041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Rectangle 2">
            <a:extLst>
              <a:ext uri="{FF2B5EF4-FFF2-40B4-BE49-F238E27FC236}">
                <a16:creationId xmlns:a16="http://schemas.microsoft.com/office/drawing/2014/main" id="{ED60EF21-0DD7-4767-B8E3-F6C1BC5EB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2820615"/>
            <a:ext cx="2311078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0FFE57-166C-478F-8B2C-D9C7A5C8A1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22" y="2826197"/>
            <a:ext cx="2311078" cy="14041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Rectangle 3">
            <a:extLst>
              <a:ext uri="{FF2B5EF4-FFF2-40B4-BE49-F238E27FC236}">
                <a16:creationId xmlns:a16="http://schemas.microsoft.com/office/drawing/2014/main" id="{9F74EC4E-08ED-4D5B-88C8-B35C6C457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4419600"/>
            <a:ext cx="2311078" cy="140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D07752D-E45F-4B16-8378-CCB0D6DE1D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6122" y="4425182"/>
            <a:ext cx="2311078" cy="140411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93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6DB4110C-F0A2-4ADD-AE63-1FC7F0E3B23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5726430"/>
            <a:ext cx="7071356" cy="83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21960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y Rectangle">
            <a:extLst>
              <a:ext uri="{FF2B5EF4-FFF2-40B4-BE49-F238E27FC236}">
                <a16:creationId xmlns:a16="http://schemas.microsoft.com/office/drawing/2014/main" id="{79F3FA21-32DA-4C38-8299-88FEFA2C3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55271"/>
            <a:ext cx="6032876" cy="41142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4B824948-7DE2-41F5-BE27-87349BE01F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9011" y="1255271"/>
            <a:ext cx="5530431" cy="4114207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Divider Slide Title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8A70739-026E-4B9F-A8C5-8058205D0AA7}"/>
              </a:ext>
            </a:extLst>
          </p:cNvPr>
          <p:cNvSpPr/>
          <p:nvPr userDrawn="1"/>
        </p:nvSpPr>
        <p:spPr>
          <a:xfrm>
            <a:off x="6225172" y="1255271"/>
            <a:ext cx="290259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E393653-42EA-4CD1-9134-AC75DD79569F}"/>
              </a:ext>
            </a:extLst>
          </p:cNvPr>
          <p:cNvSpPr/>
          <p:nvPr userDrawn="1"/>
        </p:nvSpPr>
        <p:spPr>
          <a:xfrm>
            <a:off x="9320064" y="1255271"/>
            <a:ext cx="2871936" cy="20477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0B14B5B-CD68-4361-95C8-B6A835F8AE1F}"/>
              </a:ext>
            </a:extLst>
          </p:cNvPr>
          <p:cNvSpPr/>
          <p:nvPr userDrawn="1"/>
        </p:nvSpPr>
        <p:spPr>
          <a:xfrm>
            <a:off x="6225172" y="3495279"/>
            <a:ext cx="5966829" cy="1874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E80AC0F-1710-4D52-A7E0-538CAA25D9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5173" y="1255826"/>
            <a:ext cx="2902596" cy="2047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E77A1B9-A512-4501-9DAF-EB9FFE6E56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20065" y="1256269"/>
            <a:ext cx="2871936" cy="20472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D1462A7-C7E4-4DFA-80F9-708DEE0430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5173" y="3495834"/>
            <a:ext cx="5966828" cy="18736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7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392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2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Slide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DA071-1C02-4B80-F9CB-A289CE10D8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611001" y="6472921"/>
            <a:ext cx="409575" cy="365125"/>
          </a:xfrm>
        </p:spPr>
        <p:txBody>
          <a:bodyPr/>
          <a:lstStyle/>
          <a:p>
            <a:fld id="{38BD7ED1-2E42-4ADB-8C05-599F7CF93F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343CB-0EC3-5A67-D4AC-08020D5656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6776" y="1736332"/>
            <a:ext cx="11690424" cy="4397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1pPr>
            <a:lvl2pPr marL="6858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2pPr>
            <a:lvl3pPr marL="11430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3pPr>
            <a:lvl4pPr marL="16002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4pPr>
            <a:lvl5pPr marL="20574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4388F5F-DCB8-B99D-7F79-91B50D63B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776" y="1311521"/>
            <a:ext cx="11680150" cy="392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000000"/>
                </a:solidFill>
                <a:latin typeface="Lato" panose="020F0502020204030203" pitchFamily="34" charset="0"/>
              </a:defRPr>
            </a:lvl1pPr>
            <a:lvl2pPr marL="6858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2pPr>
            <a:lvl3pPr marL="11430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3pPr>
            <a:lvl4pPr marL="16002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4pPr>
            <a:lvl5pPr marL="20574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571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D9421300-9FF3-4C26-A673-97FEA08476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80478" y="832704"/>
            <a:ext cx="2582660" cy="53013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63B954-2BA0-1F1B-1B0C-BAFFF415E6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8BD7ED1-2E42-4ADB-8C05-599F7CF93F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77E28DF-F153-32BB-6F21-1A565D6DED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975799" cy="392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2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Slide Header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D17DC86-F0A3-7171-708D-B9BA81A8A7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776" y="1313234"/>
            <a:ext cx="8975799" cy="4820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1pPr>
            <a:lvl2pPr marL="6858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2pPr>
            <a:lvl3pPr marL="11430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3pPr>
            <a:lvl4pPr marL="16002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4pPr>
            <a:lvl5pPr marL="2057400" indent="-228600">
              <a:buClr>
                <a:srgbClr val="658D1B"/>
              </a:buClr>
              <a:buFont typeface="Wingdings" panose="05000000000000000000" pitchFamily="2" charset="2"/>
              <a:buChar char="§"/>
              <a:defRPr sz="1600">
                <a:solidFill>
                  <a:srgbClr val="000000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155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F74FF550-C5F0-4A31-A0AA-57E4E4D5A7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11690424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4" name="Content Placeholder">
            <a:extLst>
              <a:ext uri="{FF2B5EF4-FFF2-40B4-BE49-F238E27FC236}">
                <a16:creationId xmlns:a16="http://schemas.microsoft.com/office/drawing/2014/main" id="{9F6D990D-7148-4AB0-B70B-610C4E1FC5F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9241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">
            <a:extLst>
              <a:ext uri="{FF2B5EF4-FFF2-40B4-BE49-F238E27FC236}">
                <a16:creationId xmlns:a16="http://schemas.microsoft.com/office/drawing/2014/main" id="{E023135A-9DBD-43D4-B78B-218E55108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007ADB3-A81C-4173-A520-5E9E7F324B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Rectangle">
            <a:extLst>
              <a:ext uri="{FF2B5EF4-FFF2-40B4-BE49-F238E27FC236}">
                <a16:creationId xmlns:a16="http://schemas.microsoft.com/office/drawing/2014/main" id="{EF9F4156-6790-4E80-9424-B88EF82B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52197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D9421300-9FF3-4C26-A673-97FEA08476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76122" y="914400"/>
            <a:ext cx="2311078" cy="52196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41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">
            <a:extLst>
              <a:ext uri="{FF2B5EF4-FFF2-40B4-BE49-F238E27FC236}">
                <a16:creationId xmlns:a16="http://schemas.microsoft.com/office/drawing/2014/main" id="{2B434D1E-5311-4884-AA47-BBA361918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D9DF2AE3-157A-4EBA-BBDC-2629388C382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Rectangle 1">
            <a:extLst>
              <a:ext uri="{FF2B5EF4-FFF2-40B4-BE49-F238E27FC236}">
                <a16:creationId xmlns:a16="http://schemas.microsoft.com/office/drawing/2014/main" id="{7858EC9A-293D-4DC4-8D17-1C7CD6AB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2509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7B37783-ECCB-4CEC-8DEF-782C6EDEE5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76122" y="914399"/>
            <a:ext cx="2311078" cy="25090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Rectangle 2">
            <a:extLst>
              <a:ext uri="{FF2B5EF4-FFF2-40B4-BE49-F238E27FC236}">
                <a16:creationId xmlns:a16="http://schemas.microsoft.com/office/drawing/2014/main" id="{9F74EC4E-08ED-4D5B-88C8-B35C6C457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3615159"/>
            <a:ext cx="2311078" cy="25189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A3DE705-66A6-4139-B2DC-D25F0EB45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22" y="3615159"/>
            <a:ext cx="2311078" cy="251894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727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Whi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">
            <a:extLst>
              <a:ext uri="{FF2B5EF4-FFF2-40B4-BE49-F238E27FC236}">
                <a16:creationId xmlns:a16="http://schemas.microsoft.com/office/drawing/2014/main" id="{12E01219-4F6B-4A10-ACAC-FC1373C476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76" y="832704"/>
            <a:ext cx="8733092" cy="531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Slide Header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169AAC0-7FCA-410B-B4C3-56626F6790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8424434" cy="450619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Rectangle 1">
            <a:extLst>
              <a:ext uri="{FF2B5EF4-FFF2-40B4-BE49-F238E27FC236}">
                <a16:creationId xmlns:a16="http://schemas.microsoft.com/office/drawing/2014/main" id="{B56D0C75-5B98-46DE-9CDE-7848C98BC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914400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FA3DE705-66A6-4139-B2DC-D25F0EB45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76119" y="914400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Rectangle 2">
            <a:extLst>
              <a:ext uri="{FF2B5EF4-FFF2-40B4-BE49-F238E27FC236}">
                <a16:creationId xmlns:a16="http://schemas.microsoft.com/office/drawing/2014/main" id="{175A8299-EC36-407A-A79D-E8F21B491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1" y="2717074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ECA84048-8C0E-492C-AC5F-197EB1BEC3C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76118" y="2713658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Rectangle 3">
            <a:extLst>
              <a:ext uri="{FF2B5EF4-FFF2-40B4-BE49-F238E27FC236}">
                <a16:creationId xmlns:a16="http://schemas.microsoft.com/office/drawing/2014/main" id="{2A4E731A-EF94-4BF9-B8A8-ACC17649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6122" y="4523165"/>
            <a:ext cx="2311078" cy="16109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1CFA84E-19F1-45F4-93A1-15252D4AA1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76117" y="4524872"/>
            <a:ext cx="2311077" cy="1607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77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Rectangle">
            <a:extLst>
              <a:ext uri="{FF2B5EF4-FFF2-40B4-BE49-F238E27FC236}">
                <a16:creationId xmlns:a16="http://schemas.microsoft.com/office/drawing/2014/main" id="{B09D283E-F7D5-43DA-A9E7-6E6474D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90476" cy="10604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ey Rectangle">
            <a:extLst>
              <a:ext uri="{FF2B5EF4-FFF2-40B4-BE49-F238E27FC236}">
                <a16:creationId xmlns:a16="http://schemas.microsoft.com/office/drawing/2014/main" id="{FBC5E9AA-A200-4DBB-BA55-E6325E4F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5562149"/>
            <a:ext cx="12190476" cy="1295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6" name="FPAC Lockup">
            <a:extLst>
              <a:ext uri="{FF2B5EF4-FFF2-40B4-BE49-F238E27FC236}">
                <a16:creationId xmlns:a16="http://schemas.microsoft.com/office/drawing/2014/main" id="{DA92B40F-55B6-4C69-A7EB-3AD64D641DAE}"/>
              </a:ext>
            </a:extLst>
          </p:cNvPr>
          <p:cNvSpPr txBox="1"/>
          <p:nvPr userDrawn="1"/>
        </p:nvSpPr>
        <p:spPr>
          <a:xfrm>
            <a:off x="7495555" y="6146507"/>
            <a:ext cx="4490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PRODUCTION AND CONSERVATION</a:t>
            </a:r>
          </a:p>
          <a:p>
            <a:pPr algn="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| NRCS | RMA | Business Center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DB74064-0CAE-472F-8DD4-B1BD20D69E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0446" y="303588"/>
            <a:ext cx="3230880" cy="49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0" r:id="rId2"/>
    <p:sldLayoutId id="2147483722" r:id="rId3"/>
    <p:sldLayoutId id="2147483723" r:id="rId4"/>
    <p:sldLayoutId id="214748372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92" userDrawn="1">
          <p15:clr>
            <a:srgbClr val="F26B43"/>
          </p15:clr>
        </p15:guide>
        <p15:guide id="4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Rectangle">
            <a:extLst>
              <a:ext uri="{FF2B5EF4-FFF2-40B4-BE49-F238E27FC236}">
                <a16:creationId xmlns:a16="http://schemas.microsoft.com/office/drawing/2014/main" id="{B09D283E-F7D5-43DA-A9E7-6E6474D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90476" cy="6114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ey Rectangle">
            <a:extLst>
              <a:ext uri="{FF2B5EF4-FFF2-40B4-BE49-F238E27FC236}">
                <a16:creationId xmlns:a16="http://schemas.microsoft.com/office/drawing/2014/main" id="{FBC5E9AA-A200-4DBB-BA55-E6325E4F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428112"/>
            <a:ext cx="12190476" cy="430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PAC">
            <a:extLst>
              <a:ext uri="{FF2B5EF4-FFF2-40B4-BE49-F238E27FC236}">
                <a16:creationId xmlns:a16="http://schemas.microsoft.com/office/drawing/2014/main" id="{A120AAA3-22BC-47BA-AC64-814C7BCD486A}"/>
              </a:ext>
            </a:extLst>
          </p:cNvPr>
          <p:cNvSpPr txBox="1"/>
          <p:nvPr userDrawn="1"/>
        </p:nvSpPr>
        <p:spPr>
          <a:xfrm>
            <a:off x="205605" y="6507179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PRODUCTION AND CONSERVATION</a:t>
            </a:r>
          </a:p>
        </p:txBody>
      </p:sp>
      <p:sp>
        <p:nvSpPr>
          <p:cNvPr id="6" name="FSA|NRCS|RMA|BC">
            <a:extLst>
              <a:ext uri="{FF2B5EF4-FFF2-40B4-BE49-F238E27FC236}">
                <a16:creationId xmlns:a16="http://schemas.microsoft.com/office/drawing/2014/main" id="{DA92B40F-55B6-4C69-A7EB-3AD64D641DAE}"/>
              </a:ext>
            </a:extLst>
          </p:cNvPr>
          <p:cNvSpPr txBox="1"/>
          <p:nvPr userDrawn="1"/>
        </p:nvSpPr>
        <p:spPr>
          <a:xfrm>
            <a:off x="7495554" y="6514437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| NRCS | RMA | Business Center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B7B5438-7ECB-466F-8401-C7E0FBEB742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8788" y="153112"/>
            <a:ext cx="1856583" cy="2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12" r:id="rId3"/>
    <p:sldLayoutId id="2147483713" r:id="rId4"/>
    <p:sldLayoutId id="214748372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96" userDrawn="1">
          <p15:clr>
            <a:srgbClr val="F26B43"/>
          </p15:clr>
        </p15:guide>
        <p15:guide id="4" orient="horz" pos="422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8" orient="horz" pos="3672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ue Rectangle">
            <a:extLst>
              <a:ext uri="{FF2B5EF4-FFF2-40B4-BE49-F238E27FC236}">
                <a16:creationId xmlns:a16="http://schemas.microsoft.com/office/drawing/2014/main" id="{B09D283E-F7D5-43DA-A9E7-6E6474DF9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90476" cy="6114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le Grey Rectangle">
            <a:extLst>
              <a:ext uri="{FF2B5EF4-FFF2-40B4-BE49-F238E27FC236}">
                <a16:creationId xmlns:a16="http://schemas.microsoft.com/office/drawing/2014/main" id="{00C36EB6-9D8A-4761-83D7-6F2B2000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807541"/>
            <a:ext cx="12191999" cy="5423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rey Rectangle">
            <a:extLst>
              <a:ext uri="{FF2B5EF4-FFF2-40B4-BE49-F238E27FC236}">
                <a16:creationId xmlns:a16="http://schemas.microsoft.com/office/drawing/2014/main" id="{FBC5E9AA-A200-4DBB-BA55-E6325E4F7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6428112"/>
            <a:ext cx="12190476" cy="430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PAC">
            <a:extLst>
              <a:ext uri="{FF2B5EF4-FFF2-40B4-BE49-F238E27FC236}">
                <a16:creationId xmlns:a16="http://schemas.microsoft.com/office/drawing/2014/main" id="{A120AAA3-22BC-47BA-AC64-814C7BCD486A}"/>
              </a:ext>
            </a:extLst>
          </p:cNvPr>
          <p:cNvSpPr txBox="1"/>
          <p:nvPr userDrawn="1"/>
        </p:nvSpPr>
        <p:spPr>
          <a:xfrm>
            <a:off x="205605" y="6507179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FARM PRODUCTION AND CONSERVATION</a:t>
            </a:r>
          </a:p>
        </p:txBody>
      </p:sp>
      <p:sp>
        <p:nvSpPr>
          <p:cNvPr id="6" name="FSA|NRCS|RMA|BC">
            <a:extLst>
              <a:ext uri="{FF2B5EF4-FFF2-40B4-BE49-F238E27FC236}">
                <a16:creationId xmlns:a16="http://schemas.microsoft.com/office/drawing/2014/main" id="{DA92B40F-55B6-4C69-A7EB-3AD64D641DAE}"/>
              </a:ext>
            </a:extLst>
          </p:cNvPr>
          <p:cNvSpPr txBox="1"/>
          <p:nvPr userDrawn="1"/>
        </p:nvSpPr>
        <p:spPr>
          <a:xfrm>
            <a:off x="7495554" y="6514437"/>
            <a:ext cx="449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FSA | NRCS | RMA | Business Center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226C3D5-2ECA-4B1A-9C3B-2BF31F564A6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8788" y="153112"/>
            <a:ext cx="1856583" cy="28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2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96" userDrawn="1">
          <p15:clr>
            <a:srgbClr val="F26B43"/>
          </p15:clr>
        </p15:guide>
        <p15:guide id="4" orient="horz" pos="4224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pos="7296" userDrawn="1">
          <p15:clr>
            <a:srgbClr val="F26B43"/>
          </p15:clr>
        </p15:guide>
        <p15:guide id="8" orient="horz" pos="3672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4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194E2-8770-BABE-B57F-DDE9B52C4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D7ED1-2E42-4ADB-8C05-599F7CF93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6F7A0E-1D02-755C-5A95-55AA59B19C27}"/>
              </a:ext>
            </a:extLst>
          </p:cNvPr>
          <p:cNvSpPr txBox="1"/>
          <p:nvPr/>
        </p:nvSpPr>
        <p:spPr>
          <a:xfrm>
            <a:off x="391747" y="2512775"/>
            <a:ext cx="107829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700" dirty="0">
                <a:solidFill>
                  <a:srgbClr val="00263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Welcome to the </a:t>
            </a:r>
            <a:r>
              <a:rPr lang="en-US" altLang="en-US" sz="2700" b="1" dirty="0">
                <a:solidFill>
                  <a:srgbClr val="00263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Guaranteed Loan Servicing Refresher </a:t>
            </a:r>
            <a:r>
              <a:rPr lang="en-US" altLang="en-US" sz="2700" dirty="0">
                <a:solidFill>
                  <a:srgbClr val="00263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webinar!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919EC7-F6F3-F632-95C2-25403317E09F}"/>
              </a:ext>
            </a:extLst>
          </p:cNvPr>
          <p:cNvSpPr/>
          <p:nvPr/>
        </p:nvSpPr>
        <p:spPr>
          <a:xfrm>
            <a:off x="3213100" y="3987800"/>
            <a:ext cx="8978900" cy="9779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en-US" sz="3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event will begin shortly </a:t>
            </a:r>
            <a:endParaRPr lang="en-US" sz="36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15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D97B10-7A51-26B0-F938-158EF20BB9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Lender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F4948-BB2A-F001-F9AA-24AE900908B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Lenders are responsible for servicing the entire loan in a </a:t>
            </a:r>
            <a:r>
              <a:rPr lang="en-US" b="1" dirty="0"/>
              <a:t>reasonable and prudent manner</a:t>
            </a:r>
            <a:r>
              <a:rPr lang="en-US" dirty="0"/>
              <a:t>, </a:t>
            </a:r>
            <a:r>
              <a:rPr lang="en-US" b="1" dirty="0"/>
              <a:t>protecting and accounting for collateral</a:t>
            </a:r>
            <a:r>
              <a:rPr lang="en-US" dirty="0"/>
              <a:t>, and </a:t>
            </a:r>
            <a:r>
              <a:rPr lang="en-US" b="1" dirty="0"/>
              <a:t>remaining the mortgagee or secured party of record</a:t>
            </a:r>
            <a:r>
              <a:rPr lang="en-US" dirty="0"/>
              <a:t>.</a:t>
            </a:r>
          </a:p>
          <a:p>
            <a:r>
              <a:rPr lang="en-US" dirty="0"/>
              <a:t>The lender is </a:t>
            </a:r>
            <a:r>
              <a:rPr lang="en-US" u="sng" dirty="0"/>
              <a:t>responsible</a:t>
            </a:r>
            <a:r>
              <a:rPr lang="en-US" dirty="0"/>
              <a:t> for:</a:t>
            </a:r>
          </a:p>
          <a:p>
            <a:pPr lvl="1"/>
            <a:r>
              <a:rPr lang="en-US" dirty="0"/>
              <a:t>servicing their guaranteed loans as they service any other loan in their portfolio</a:t>
            </a:r>
          </a:p>
          <a:p>
            <a:pPr lvl="1"/>
            <a:r>
              <a:rPr lang="en-US" dirty="0"/>
              <a:t>complying with all FSA program requirements.</a:t>
            </a:r>
          </a:p>
          <a:p>
            <a:endParaRPr lang="en-US" dirty="0"/>
          </a:p>
        </p:txBody>
      </p:sp>
      <p:pic>
        <p:nvPicPr>
          <p:cNvPr id="18" name="Picture 17" descr="Cow in pasture">
            <a:extLst>
              <a:ext uri="{FF2B5EF4-FFF2-40B4-BE49-F238E27FC236}">
                <a16:creationId xmlns:a16="http://schemas.microsoft.com/office/drawing/2014/main" id="{3BB597C4-29CA-4E9F-B149-1AF555BFB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4" r="14839"/>
          <a:stretch/>
        </p:blipFill>
        <p:spPr>
          <a:xfrm>
            <a:off x="9144000" y="1006679"/>
            <a:ext cx="2659311" cy="512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0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25A575-A670-86CF-6F8C-D8339EADC9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Lender Supervision of Borrower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A8625-EE7A-1E32-8DED-2431BF378E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41988" y="1780308"/>
            <a:ext cx="5148746" cy="4506191"/>
          </a:xfrm>
          <a:ln w="12700">
            <a:solidFill>
              <a:schemeClr val="accent1"/>
            </a:solidFill>
          </a:ln>
        </p:spPr>
        <p:txBody>
          <a:bodyPr/>
          <a:lstStyle/>
          <a:p>
            <a:r>
              <a:rPr lang="en-US" sz="2400" b="1" dirty="0"/>
              <a:t>Receive all payments</a:t>
            </a:r>
            <a:r>
              <a:rPr lang="en-US" sz="2400" dirty="0"/>
              <a:t> of principal and interest on the loan as they fall due and </a:t>
            </a:r>
            <a:r>
              <a:rPr lang="en-US" sz="2400" b="1" dirty="0"/>
              <a:t>promptly disbursing</a:t>
            </a:r>
            <a:r>
              <a:rPr lang="en-US" sz="2400" dirty="0"/>
              <a:t> to any holder its pro-rata share, if applicable.</a:t>
            </a:r>
          </a:p>
          <a:p>
            <a:r>
              <a:rPr lang="en-US" sz="2400" b="1" dirty="0"/>
              <a:t>Perform annual analysis</a:t>
            </a:r>
            <a:r>
              <a:rPr lang="en-US" sz="2400" dirty="0"/>
              <a:t> of the borrower’s financial conditions to determine borrower’s progress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06D36F-415B-59ED-5F25-870D2C7BFC94}"/>
              </a:ext>
            </a:extLst>
          </p:cNvPr>
          <p:cNvSpPr txBox="1">
            <a:spLocks/>
          </p:cNvSpPr>
          <p:nvPr/>
        </p:nvSpPr>
        <p:spPr>
          <a:xfrm>
            <a:off x="657834" y="1780308"/>
            <a:ext cx="4669175" cy="4506191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2">
                    <a:lumMod val="1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Loan funds are </a:t>
            </a:r>
            <a:r>
              <a:rPr lang="en-US" sz="2400" b="1" dirty="0"/>
              <a:t>not used for unauthorized purposes</a:t>
            </a:r>
          </a:p>
          <a:p>
            <a:r>
              <a:rPr lang="en-US" sz="2400" dirty="0"/>
              <a:t>Borrower </a:t>
            </a:r>
            <a:r>
              <a:rPr lang="en-US" sz="2400" b="1" dirty="0"/>
              <a:t>in compliance with provisions</a:t>
            </a:r>
            <a:r>
              <a:rPr lang="en-US" sz="2400" dirty="0"/>
              <a:t> in promissory note and security instruments</a:t>
            </a:r>
          </a:p>
          <a:p>
            <a:r>
              <a:rPr lang="en-US" sz="2400" dirty="0"/>
              <a:t>Borrower </a:t>
            </a:r>
            <a:r>
              <a:rPr lang="en-US" sz="2400" b="1" dirty="0"/>
              <a:t>in compliance with all laws and regulations</a:t>
            </a:r>
            <a:r>
              <a:rPr lang="en-US" sz="2400" dirty="0"/>
              <a:t> applicable to the loan, collateral, and operations of the farm</a:t>
            </a:r>
          </a:p>
        </p:txBody>
      </p:sp>
    </p:spTree>
    <p:extLst>
      <p:ext uri="{BB962C8B-B14F-4D97-AF65-F5344CB8AC3E}">
        <p14:creationId xmlns:p14="http://schemas.microsoft.com/office/powerpoint/2010/main" val="320746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07F4E8-1860-DA1A-DE7D-A134F5AB64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Application of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E8ED3-169B-D11C-3744-3717156E137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When a lender receives a payment from the sale of </a:t>
            </a:r>
            <a:r>
              <a:rPr lang="en-US" b="1" dirty="0"/>
              <a:t>encumbered property</a:t>
            </a:r>
            <a:r>
              <a:rPr lang="en-US" dirty="0"/>
              <a:t>, loan installments will be paid in the order of lien priority.</a:t>
            </a:r>
          </a:p>
          <a:p>
            <a:r>
              <a:rPr lang="en-US" dirty="0"/>
              <a:t>When a payment is received from the sale of </a:t>
            </a:r>
            <a:r>
              <a:rPr lang="en-US" b="1" dirty="0"/>
              <a:t>unencumbered property</a:t>
            </a:r>
            <a:r>
              <a:rPr lang="en-US" dirty="0"/>
              <a:t> or other sources of income, loan installments will be paid in order of their due date.</a:t>
            </a:r>
          </a:p>
        </p:txBody>
      </p:sp>
      <p:pic>
        <p:nvPicPr>
          <p:cNvPr id="7" name="Content Placeholder 8" descr="Money outline">
            <a:extLst>
              <a:ext uri="{FF2B5EF4-FFF2-40B4-BE49-F238E27FC236}">
                <a16:creationId xmlns:a16="http://schemas.microsoft.com/office/drawing/2014/main" id="{E6F1B20D-BB65-D7FE-5CD7-C7914A7265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27" r="4127"/>
          <a:stretch>
            <a:fillRect/>
          </a:stretch>
        </p:blipFill>
        <p:spPr>
          <a:xfrm>
            <a:off x="9575800" y="3614738"/>
            <a:ext cx="2311400" cy="2519362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9D34C17-C3F9-A394-E2BB-972FB1245B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3924" r="392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3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02C28D-033B-C638-D03E-B15AB471B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Lender Servicing of Collateral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B7023C9-D37F-5AB9-3213-8A030A8879F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Obtain </a:t>
            </a:r>
            <a:r>
              <a:rPr lang="en-US" b="1" dirty="0"/>
              <a:t>income and insurance assignments</a:t>
            </a:r>
            <a:r>
              <a:rPr lang="en-US" dirty="0"/>
              <a:t> when required</a:t>
            </a:r>
          </a:p>
          <a:p>
            <a:r>
              <a:rPr lang="en-US" dirty="0"/>
              <a:t>Ensure the borrower has or obtains </a:t>
            </a:r>
            <a:r>
              <a:rPr lang="en-US" b="1" dirty="0"/>
              <a:t>marketable title to the collateral</a:t>
            </a:r>
          </a:p>
          <a:p>
            <a:r>
              <a:rPr lang="en-US" b="1" dirty="0"/>
              <a:t>Inspect the collateral </a:t>
            </a:r>
            <a:r>
              <a:rPr lang="en-US" dirty="0"/>
              <a:t>as often as deemed necessary to properly service the loan</a:t>
            </a:r>
          </a:p>
          <a:p>
            <a:r>
              <a:rPr lang="en-US" dirty="0"/>
              <a:t>Ensure the </a:t>
            </a:r>
            <a:r>
              <a:rPr lang="en-US" b="1" dirty="0"/>
              <a:t>borrower does not convert loan security</a:t>
            </a:r>
          </a:p>
          <a:p>
            <a:r>
              <a:rPr lang="en-US" dirty="0"/>
              <a:t>Ensure the </a:t>
            </a:r>
            <a:r>
              <a:rPr lang="en-US" b="1" dirty="0"/>
              <a:t>proceeds from the sale or other disposition of collateral are accounted for and applied</a:t>
            </a:r>
            <a:r>
              <a:rPr lang="en-US" dirty="0"/>
              <a:t> in accordance with lien priorities on which the guaranteed is based or used for the purchase of replacement collateral</a:t>
            </a:r>
          </a:p>
        </p:txBody>
      </p:sp>
    </p:spTree>
    <p:extLst>
      <p:ext uri="{BB962C8B-B14F-4D97-AF65-F5344CB8AC3E}">
        <p14:creationId xmlns:p14="http://schemas.microsoft.com/office/powerpoint/2010/main" val="4117584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701AA-B4E2-9F02-D9AE-6AE37253D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Lender Servicing of Collateral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68BED-DE3F-3E07-D740-A758831363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Ensure the </a:t>
            </a:r>
            <a:r>
              <a:rPr lang="en-US" sz="2400" b="1" dirty="0"/>
              <a:t>loan and the collateral are protected</a:t>
            </a:r>
            <a:r>
              <a:rPr lang="en-US" sz="2400" dirty="0"/>
              <a:t> in the event of foreclosure, bankruptcy, receivership, insolvency, condemnation, or other litigation</a:t>
            </a:r>
          </a:p>
          <a:p>
            <a:r>
              <a:rPr lang="en-US" sz="2400" dirty="0"/>
              <a:t>Ensure </a:t>
            </a:r>
            <a:r>
              <a:rPr lang="en-US" sz="2400" b="1" dirty="0"/>
              <a:t>taxes, assessments, or ground rents</a:t>
            </a:r>
            <a:r>
              <a:rPr lang="en-US" sz="2400" dirty="0"/>
              <a:t> against or affecting the collateral </a:t>
            </a:r>
            <a:r>
              <a:rPr lang="en-US" sz="2400" b="1" dirty="0"/>
              <a:t>are paid</a:t>
            </a:r>
          </a:p>
          <a:p>
            <a:r>
              <a:rPr lang="en-US" sz="2400" dirty="0"/>
              <a:t>Ensure </a:t>
            </a:r>
            <a:r>
              <a:rPr lang="en-US" sz="2400" b="1" dirty="0"/>
              <a:t>adequate insurance</a:t>
            </a:r>
            <a:r>
              <a:rPr lang="en-US" sz="2400" dirty="0"/>
              <a:t> is maintained</a:t>
            </a:r>
          </a:p>
          <a:p>
            <a:r>
              <a:rPr lang="en-US" sz="2400" dirty="0"/>
              <a:t>Ensure that </a:t>
            </a:r>
            <a:r>
              <a:rPr lang="en-US" sz="2400" b="1" dirty="0"/>
              <a:t>insurance loss payments, condemnation awards, or similar proceeds are applied on debts</a:t>
            </a:r>
            <a:r>
              <a:rPr lang="en-US" sz="2400" dirty="0"/>
              <a:t> in accordance </a:t>
            </a:r>
            <a:r>
              <a:rPr lang="en-US" sz="2400" b="1" dirty="0"/>
              <a:t>with lien priorities</a:t>
            </a:r>
            <a:r>
              <a:rPr lang="en-US" sz="2400" dirty="0"/>
              <a:t> on which the guarantee was based, </a:t>
            </a:r>
            <a:r>
              <a:rPr lang="en-US" sz="2400" b="1" dirty="0"/>
              <a:t>or used to rebuild or acquire needed replacement collateral</a:t>
            </a:r>
          </a:p>
          <a:p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C224B90-C6C1-1856-26EE-97DBCB22B7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1142" r="2114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2255FE-2E4E-424F-79B6-33BFA1AFF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Annual Analysis of Borrower’s Financial Condition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747DD-CEFC-6A8F-B1C6-C5F36C0FEC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2130804"/>
            <a:ext cx="11381766" cy="4003295"/>
          </a:xfrm>
        </p:spPr>
        <p:txBody>
          <a:bodyPr/>
          <a:lstStyle/>
          <a:p>
            <a:r>
              <a:rPr lang="en-US" dirty="0"/>
              <a:t>The lender </a:t>
            </a:r>
            <a:r>
              <a:rPr lang="en-US" b="1" dirty="0"/>
              <a:t>must perform an annual financial analysis</a:t>
            </a:r>
            <a:r>
              <a:rPr lang="en-US" dirty="0"/>
              <a:t> of the borrower’s operation </a:t>
            </a:r>
            <a:r>
              <a:rPr lang="en-US" b="1" dirty="0"/>
              <a:t>within 90 calendar days of the end of the borrower’s operating cycle</a:t>
            </a:r>
            <a:r>
              <a:rPr lang="en-US" dirty="0"/>
              <a:t>. </a:t>
            </a:r>
          </a:p>
          <a:p>
            <a:r>
              <a:rPr lang="en-US" dirty="0"/>
              <a:t>An annual analysis is required for all borrowers with term loans greater than $100,000 and all line of credit loans.</a:t>
            </a:r>
          </a:p>
          <a:p>
            <a:r>
              <a:rPr lang="en-US" dirty="0"/>
              <a:t>For borrowers with an outstanding loan balance for existing term loans of $100,000 or less, the need for annual analysis will be determined by the Agency for SEL, CLP, and MLP lenders.</a:t>
            </a:r>
          </a:p>
        </p:txBody>
      </p:sp>
    </p:spTree>
    <p:extLst>
      <p:ext uri="{BB962C8B-B14F-4D97-AF65-F5344CB8AC3E}">
        <p14:creationId xmlns:p14="http://schemas.microsoft.com/office/powerpoint/2010/main" val="451659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2255FE-2E4E-424F-79B6-33BFA1AFFB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Annual Analysis of Borrower’s Financial Condition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747DD-CEFC-6A8F-B1C6-C5F36C0FEC9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2130804"/>
            <a:ext cx="11381766" cy="4003295"/>
          </a:xfrm>
        </p:spPr>
        <p:txBody>
          <a:bodyPr/>
          <a:lstStyle/>
          <a:p>
            <a:r>
              <a:rPr lang="en-US" dirty="0"/>
              <a:t>FSA requires the lender to perform an annual analysis of borrower </a:t>
            </a:r>
            <a:r>
              <a:rPr lang="en-US" b="1" dirty="0"/>
              <a:t>with an outstanding loan balance of $100,000 or less</a:t>
            </a:r>
            <a:r>
              <a:rPr lang="en-US" dirty="0"/>
              <a:t> for SEL, CLP, and MLP lenders when any of the following exist:</a:t>
            </a:r>
          </a:p>
          <a:p>
            <a:pPr lvl="1"/>
            <a:r>
              <a:rPr lang="en-US" dirty="0"/>
              <a:t>The loan is </a:t>
            </a:r>
            <a:r>
              <a:rPr lang="en-US" b="1" dirty="0"/>
              <a:t>past due by more than 30 days</a:t>
            </a:r>
          </a:p>
          <a:p>
            <a:pPr lvl="1"/>
            <a:r>
              <a:rPr lang="en-US" dirty="0"/>
              <a:t>A current balance sheet indicates </a:t>
            </a:r>
            <a:r>
              <a:rPr lang="en-US" b="1" dirty="0"/>
              <a:t>financial deterioration</a:t>
            </a:r>
            <a:r>
              <a:rPr lang="en-US" dirty="0"/>
              <a:t>, including reduction in collateral and/or values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credit report</a:t>
            </a:r>
            <a:r>
              <a:rPr lang="en-US" dirty="0"/>
              <a:t> indicates an increase in use of credit, increase in late pays, or reports of collection activity results in a </a:t>
            </a:r>
            <a:r>
              <a:rPr lang="en-US" b="1" dirty="0"/>
              <a:t>decrease in credit score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38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A32C6-0092-6A92-2722-D9F6D16C5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Annual Analysis – SEL and MLP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C4B9-41AC-F61B-6749-B95424C2D9F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Documents submitted to FSA by SEL and MLP in Support of Annual Analysis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000" dirty="0"/>
              <a:t>These documents should be submitted within 30 calendar days of completion.</a:t>
            </a:r>
          </a:p>
          <a:p>
            <a:pPr lvl="1"/>
            <a:endParaRPr lang="en-US" sz="2000" dirty="0"/>
          </a:p>
          <a:p>
            <a:pPr lvl="1"/>
            <a:r>
              <a:rPr lang="en-US" sz="2000" b="1" dirty="0"/>
              <a:t>NOTE</a:t>
            </a:r>
            <a:r>
              <a:rPr lang="en-US" sz="2000" dirty="0"/>
              <a:t>: The SEL must receive approval from the Agency before advancing future years’ funds.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6DB3F-0ADF-8036-3022-8E277D24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04" y="2491822"/>
            <a:ext cx="866316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A32C6-0092-6A92-2722-D9F6D16C5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Annual Analysis – CLP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C4B9-41AC-F61B-6749-B95424C2D9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772892"/>
          </a:xfrm>
        </p:spPr>
        <p:txBody>
          <a:bodyPr/>
          <a:lstStyle/>
          <a:p>
            <a:r>
              <a:rPr lang="en-US" dirty="0"/>
              <a:t>Documents submitted to FSA by CLP in Support of Annual Analysis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These documents should be submitted within 30 calendar days of completion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AB12E-64A5-D488-9A5C-DF244771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306" y="2118782"/>
            <a:ext cx="8635387" cy="36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A32C6-0092-6A92-2722-D9F6D16C58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Annual Analysis – PLP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BC4B9-41AC-F61B-6749-B95424C2D9F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Will perform an annual analysis in accordance with the requirements established in their Lender’s Agreement and Credit Management System (CMS) and document results in the borrower file.</a:t>
            </a:r>
          </a:p>
          <a:p>
            <a:r>
              <a:rPr lang="en-US" dirty="0"/>
              <a:t>PLP lenders do not submit the annual analysis to FSA for review.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63E"/>
                </a:solidFill>
              </a:rPr>
              <a:t>Microsoft Teams Live Event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1CDDA5C-58B7-CF48-D13B-974227BA730F}"/>
              </a:ext>
            </a:extLst>
          </p:cNvPr>
          <p:cNvSpPr txBox="1">
            <a:spLocks/>
          </p:cNvSpPr>
          <p:nvPr/>
        </p:nvSpPr>
        <p:spPr>
          <a:xfrm>
            <a:off x="196776" y="1311521"/>
            <a:ext cx="8975799" cy="6324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Instructions for the live event are listed below.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22871-C939-49B5-49AF-25E2F1F42505}"/>
              </a:ext>
            </a:extLst>
          </p:cNvPr>
          <p:cNvSpPr txBox="1">
            <a:spLocks noGrp="1"/>
          </p:cNvSpPr>
          <p:nvPr>
            <p:ph sz="quarter" idx="10"/>
          </p:nvPr>
        </p:nvSpPr>
        <p:spPr>
          <a:xfrm>
            <a:off x="196777" y="1815015"/>
            <a:ext cx="79573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One–Direction Broadcast: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As an attendee, you 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not able to share your audio or video feed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Closed Captioning: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 turn on closed captions, click on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three-dot menu icon at top of your screen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 A sub menu should appear with various options.  Click on the option titled “Turn on Live captions”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Meeting Recording: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This event is being recorded.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 copy of this recording will be available on the FSA website under Guaranteed Loans – Lender Toolkit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Q&amp;A: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Participants may ask questions during the Live Event using the Q&amp;A feature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 To see all questions posted, toggle between the Featured and My Questions tab.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202C30-1F37-BCED-26FC-D0021CCC8E21}"/>
              </a:ext>
            </a:extLst>
          </p:cNvPr>
          <p:cNvGrpSpPr/>
          <p:nvPr/>
        </p:nvGrpSpPr>
        <p:grpSpPr>
          <a:xfrm>
            <a:off x="8739426" y="3389941"/>
            <a:ext cx="2483471" cy="1840297"/>
            <a:chOff x="8610600" y="4262934"/>
            <a:chExt cx="2483471" cy="1840297"/>
          </a:xfrm>
        </p:grpSpPr>
        <p:pic>
          <p:nvPicPr>
            <p:cNvPr id="7" name="Picture 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4D8E5B6B-73D1-0823-54A3-A4A4DF0FC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0600" y="4262934"/>
              <a:ext cx="2483471" cy="18402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8A1A29-C553-F530-5605-8CD32C3F59F7}"/>
                </a:ext>
              </a:extLst>
            </p:cNvPr>
            <p:cNvSpPr/>
            <p:nvPr/>
          </p:nvSpPr>
          <p:spPr>
            <a:xfrm>
              <a:off x="9320540" y="5275501"/>
              <a:ext cx="774374" cy="227357"/>
            </a:xfrm>
            <a:prstGeom prst="rect">
              <a:avLst/>
            </a:prstGeom>
            <a:solidFill>
              <a:srgbClr val="86BC25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8C4872-D458-8AFA-DF32-684569B6A9D3}"/>
              </a:ext>
            </a:extLst>
          </p:cNvPr>
          <p:cNvGrpSpPr/>
          <p:nvPr/>
        </p:nvGrpSpPr>
        <p:grpSpPr>
          <a:xfrm>
            <a:off x="8610600" y="1627762"/>
            <a:ext cx="1572248" cy="1572248"/>
            <a:chOff x="8921603" y="1856752"/>
            <a:chExt cx="1572248" cy="157224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31A438E-E29B-BFDF-B8DE-21F4DC1D6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921603" y="1856752"/>
              <a:ext cx="1572248" cy="157224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D67986D-2AC6-CD3B-4072-37AE5928E7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0429" y="2011875"/>
              <a:ext cx="1314597" cy="126200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888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6225A-0543-3F55-0FE8-067ADBDEFE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60322" y="2328716"/>
            <a:ext cx="7071356" cy="220056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63E"/>
                </a:solidFill>
              </a:rPr>
              <a:t>How to Service a Delinquent Guaranteed Loan</a:t>
            </a:r>
          </a:p>
          <a:p>
            <a:pPr algn="ctr"/>
            <a:r>
              <a:rPr lang="en-US" sz="1800" i="1" dirty="0">
                <a:solidFill>
                  <a:srgbClr val="00263E"/>
                </a:solidFill>
              </a:rPr>
              <a:t>FSA Handbook 2-FLP Paragraphs 266 and 300</a:t>
            </a:r>
          </a:p>
        </p:txBody>
      </p:sp>
    </p:spTree>
    <p:extLst>
      <p:ext uri="{BB962C8B-B14F-4D97-AF65-F5344CB8AC3E}">
        <p14:creationId xmlns:p14="http://schemas.microsoft.com/office/powerpoint/2010/main" val="3241641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A64D76-7174-168D-F57F-47E12CD7A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Delinquent Loan Servicing Timeline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6EA4C8C-649C-95D2-23EA-E81F8251BAF9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175793206"/>
              </p:ext>
            </p:extLst>
          </p:nvPr>
        </p:nvGraphicFramePr>
        <p:xfrm>
          <a:off x="504825" y="1627188"/>
          <a:ext cx="9780078" cy="2895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90039">
                  <a:extLst>
                    <a:ext uri="{9D8B030D-6E8A-4147-A177-3AD203B41FA5}">
                      <a16:colId xmlns:a16="http://schemas.microsoft.com/office/drawing/2014/main" val="2870295726"/>
                    </a:ext>
                  </a:extLst>
                </a:gridCol>
                <a:gridCol w="4890039">
                  <a:extLst>
                    <a:ext uri="{9D8B030D-6E8A-4147-A177-3AD203B41FA5}">
                      <a16:colId xmlns:a16="http://schemas.microsoft.com/office/drawing/2014/main" val="21397458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Payment Due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Payment Missed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924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30 Calendar Days After Due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Borrower in Default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767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Within 45 Calendar Days After Due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Meeting Between Borrower and Lender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615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60 Calendar Days (after Interest Assistance (IA) Determination)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Earliest Date that Lender Can Initiate Foreclosure 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20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Within 120 Calendar Days After Due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263E"/>
                          </a:solidFill>
                        </a:rPr>
                        <a:t>Loan Restructuring Plan Implemented or Decision to Liquidate Made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0100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4C65B24-6C14-532B-1055-6A09DFFC278E}"/>
              </a:ext>
            </a:extLst>
          </p:cNvPr>
          <p:cNvSpPr txBox="1"/>
          <p:nvPr/>
        </p:nvSpPr>
        <p:spPr>
          <a:xfrm>
            <a:off x="504825" y="4841745"/>
            <a:ext cx="978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dirty="0">
                <a:solidFill>
                  <a:schemeClr val="bg2">
                    <a:lumMod val="10000"/>
                  </a:schemeClr>
                </a:solidFill>
              </a:rPr>
              <a:t>A borrower is in default when they are 30 days past due on a payment or in violation of provisions of the loan documents.  When a default occurs, the lender is expected to work with the borrower so the loan can be brought current, and the borrower can continue the operation.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74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892823-5689-C7A1-0295-460DC593B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Delinquent Loan Servicing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6FB89-C139-29C3-DC54-0FFF7F7106F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Lenders may not initiate foreclosure action on a loan until 60 calendar days </a:t>
            </a:r>
            <a:r>
              <a:rPr lang="en-US" dirty="0"/>
              <a:t>after eligibility of the borrower to participate in the Interest Assistance (IA) program has been determined by the lender and FSA.</a:t>
            </a:r>
          </a:p>
          <a:p>
            <a:pPr lvl="1"/>
            <a:r>
              <a:rPr lang="en-US" dirty="0"/>
              <a:t>Note: Currently FSA IA funds are not available.  Therefore, lenders will need to document on form FSA-2248 and in the borrower’s case file that IA was considered, but FSA IA funding is not available at this time.</a:t>
            </a:r>
          </a:p>
        </p:txBody>
      </p:sp>
      <p:pic>
        <p:nvPicPr>
          <p:cNvPr id="7" name="Picture Placeholder 6" descr="People observing cows">
            <a:extLst>
              <a:ext uri="{FF2B5EF4-FFF2-40B4-BE49-F238E27FC236}">
                <a16:creationId xmlns:a16="http://schemas.microsoft.com/office/drawing/2014/main" id="{FB4553F0-8C91-BBFA-8F5B-862CFAE519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424" r="15424"/>
          <a:stretch>
            <a:fillRect/>
          </a:stretch>
        </p:blipFill>
        <p:spPr/>
      </p:pic>
      <p:pic>
        <p:nvPicPr>
          <p:cNvPr id="9" name="Picture Placeholder 8" descr="Mother sheep and lambs on grass">
            <a:extLst>
              <a:ext uri="{FF2B5EF4-FFF2-40B4-BE49-F238E27FC236}">
                <a16:creationId xmlns:a16="http://schemas.microsoft.com/office/drawing/2014/main" id="{0C969797-C003-7B81-EC31-E1AADD0E05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9426" r="19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288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8BA68A-40A5-B35A-4DC6-36FDE33D4E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Delinquent Loan Servicing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6B263-03B0-B2D5-432B-B706267B04E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Lenders will continue to </a:t>
            </a:r>
            <a:r>
              <a:rPr lang="en-US" b="1" dirty="0"/>
              <a:t>submit form FSA-2248 “Guaranteed Farm Loan Default Status Report” every 60 calendar days</a:t>
            </a:r>
            <a:r>
              <a:rPr lang="en-US" dirty="0"/>
              <a:t> until default is cured or until the payment of a final loss claim.</a:t>
            </a:r>
          </a:p>
          <a:p>
            <a:r>
              <a:rPr lang="en-US" dirty="0"/>
              <a:t>Lenders must </a:t>
            </a:r>
            <a:r>
              <a:rPr lang="en-US" b="1" dirty="0"/>
              <a:t>decide whether to restructure or liquidate</a:t>
            </a:r>
            <a:r>
              <a:rPr lang="en-US" dirty="0"/>
              <a:t> an account within 90 days of default, 120 days after payment due date.</a:t>
            </a:r>
          </a:p>
          <a:p>
            <a:pPr lvl="1"/>
            <a:r>
              <a:rPr lang="en-US" b="1" dirty="0"/>
              <a:t>Note</a:t>
            </a:r>
            <a:r>
              <a:rPr lang="en-US" dirty="0"/>
              <a:t>: Prompt follow-up on delinquent payments, early recognition of loan problems and prudent use of restructuring tools are keys to resolving many delinquent loans.</a:t>
            </a:r>
          </a:p>
        </p:txBody>
      </p:sp>
    </p:spTree>
    <p:extLst>
      <p:ext uri="{BB962C8B-B14F-4D97-AF65-F5344CB8AC3E}">
        <p14:creationId xmlns:p14="http://schemas.microsoft.com/office/powerpoint/2010/main" val="2171843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ECA3FB-E80D-7F10-0E9F-3459774AB4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General Reporting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08E5-A0F8-2F8A-1FAB-C0A85A4C00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621890"/>
          </a:xfrm>
        </p:spPr>
        <p:txBody>
          <a:bodyPr/>
          <a:lstStyle/>
          <a:p>
            <a:r>
              <a:rPr lang="en-US" dirty="0"/>
              <a:t>Form </a:t>
            </a:r>
            <a:r>
              <a:rPr lang="en-US" b="1" dirty="0"/>
              <a:t>FSA-2241 “Guaranteed Farm Loan Status Report”</a:t>
            </a:r>
            <a:r>
              <a:rPr lang="en-US" dirty="0"/>
              <a:t> will be submitted by all lenders as of </a:t>
            </a:r>
            <a:r>
              <a:rPr lang="en-US" b="1" dirty="0"/>
              <a:t>March 31 and September 30 of each year.</a:t>
            </a:r>
          </a:p>
          <a:p>
            <a:r>
              <a:rPr lang="en-US" dirty="0"/>
              <a:t>Form </a:t>
            </a:r>
            <a:r>
              <a:rPr lang="en-US" b="1" dirty="0"/>
              <a:t>FSA-2248 “Guaranteed Loan Borrower Default Status Report “</a:t>
            </a:r>
            <a:r>
              <a:rPr lang="en-US" dirty="0"/>
              <a:t> will be submitted by all lenders when a guaranteed loan </a:t>
            </a:r>
            <a:r>
              <a:rPr lang="en-US" u="sng" dirty="0"/>
              <a:t>becomes 30 days past due and resubmitted every 60 days </a:t>
            </a:r>
            <a:r>
              <a:rPr lang="en-US" dirty="0"/>
              <a:t>until default is cured or until the payment of a final loss claim.</a:t>
            </a:r>
          </a:p>
          <a:p>
            <a:r>
              <a:rPr lang="en-US" dirty="0"/>
              <a:t>Form </a:t>
            </a:r>
            <a:r>
              <a:rPr lang="en-US" b="1" dirty="0"/>
              <a:t>FSA-2261 “Report on Collection Activities on Liquidated Accounts” </a:t>
            </a:r>
            <a:r>
              <a:rPr lang="en-US" dirty="0"/>
              <a:t>will be submitted by the lender annually for 3 years </a:t>
            </a:r>
            <a:r>
              <a:rPr lang="en-US" u="sng" dirty="0"/>
              <a:t>following the payment of a final loss claim </a:t>
            </a:r>
            <a:r>
              <a:rPr lang="en-US" dirty="0"/>
              <a:t>on any collection activities.</a:t>
            </a:r>
          </a:p>
        </p:txBody>
      </p:sp>
    </p:spTree>
    <p:extLst>
      <p:ext uri="{BB962C8B-B14F-4D97-AF65-F5344CB8AC3E}">
        <p14:creationId xmlns:p14="http://schemas.microsoft.com/office/powerpoint/2010/main" val="4106746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6225A-0543-3F55-0FE8-067ADBDEFE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60322" y="2870324"/>
            <a:ext cx="7071356" cy="111735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63E"/>
                </a:solidFill>
              </a:rPr>
              <a:t>Debt Servicing Options</a:t>
            </a:r>
          </a:p>
          <a:p>
            <a:pPr algn="ctr"/>
            <a:r>
              <a:rPr lang="en-US" sz="1800" i="1" dirty="0">
                <a:solidFill>
                  <a:srgbClr val="00263E"/>
                </a:solidFill>
              </a:rPr>
              <a:t>FSA Handbook 2-FLP Paragraphs 312, 326 - 328</a:t>
            </a:r>
          </a:p>
          <a:p>
            <a:pPr algn="ctr"/>
            <a:endParaRPr lang="en-US" sz="4000" dirty="0">
              <a:solidFill>
                <a:srgbClr val="0026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7FA9FA-C15F-0243-A863-1EA6466A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Debt Servicing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681B4-71FF-A327-6154-6F094491001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Rescheduling of Debt</a:t>
            </a:r>
          </a:p>
          <a:p>
            <a:pPr lvl="1"/>
            <a:r>
              <a:rPr lang="en-US" dirty="0"/>
              <a:t>Involves changing the payment terms of a loan, such as a change in the term in years of a note or LOC agreement.</a:t>
            </a:r>
          </a:p>
          <a:p>
            <a:r>
              <a:rPr lang="en-US" b="1" dirty="0"/>
              <a:t>Deferrals</a:t>
            </a:r>
          </a:p>
          <a:p>
            <a:pPr lvl="1"/>
            <a:r>
              <a:rPr lang="en-US" dirty="0"/>
              <a:t>Postpones the payment of principal and interest to accommodate a temporary inability of the borrower to make scheduled payments.</a:t>
            </a:r>
          </a:p>
          <a:p>
            <a:r>
              <a:rPr lang="en-US" b="1" dirty="0"/>
              <a:t>Debt Write-down</a:t>
            </a:r>
          </a:p>
          <a:p>
            <a:pPr lvl="1"/>
            <a:r>
              <a:rPr lang="en-US" dirty="0"/>
              <a:t>Involves writing off a portion of the outstanding balance of a loan.  All lenders much seek FSA concurrence before they execute a debt write-down.</a:t>
            </a:r>
          </a:p>
        </p:txBody>
      </p:sp>
    </p:spTree>
    <p:extLst>
      <p:ext uri="{BB962C8B-B14F-4D97-AF65-F5344CB8AC3E}">
        <p14:creationId xmlns:p14="http://schemas.microsoft.com/office/powerpoint/2010/main" val="3816155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0821C9-CEDC-1353-9183-F9A90426A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Rescheduling of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56AEB-DC16-5A4F-0424-EDBD0A9606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Payments will be rescheduled with the following terms:</a:t>
            </a:r>
          </a:p>
          <a:p>
            <a:pPr lvl="1">
              <a:defRPr/>
            </a:pPr>
            <a:r>
              <a:rPr lang="en-US" b="1" dirty="0"/>
              <a:t>FO</a:t>
            </a:r>
            <a:r>
              <a:rPr lang="en-US" b="0" dirty="0"/>
              <a:t> loans may be amortized over the remaining term of the note or rescheduled with an uneven payment schedule over a period </a:t>
            </a:r>
            <a:r>
              <a:rPr lang="en-US" b="1" dirty="0"/>
              <a:t>not to exceed 40 years from the date of the original note.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/>
              <a:t>OL</a:t>
            </a:r>
            <a:r>
              <a:rPr lang="en-US" b="0" dirty="0"/>
              <a:t> notes may be rescheduled over a period </a:t>
            </a:r>
            <a:r>
              <a:rPr lang="en-US" b="1" dirty="0"/>
              <a:t>not to exceed 15 years from the date of the rescheduling.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b="1" dirty="0"/>
              <a:t>Line of credit </a:t>
            </a:r>
            <a:r>
              <a:rPr lang="en-US" b="0" dirty="0"/>
              <a:t>loans may be rescheduled over a period </a:t>
            </a:r>
            <a:r>
              <a:rPr lang="en-US" b="1" dirty="0"/>
              <a:t>not to exceed 7 years from the date of the rescheduling or 10 years from the date of the original note, whichever is less</a:t>
            </a:r>
            <a:r>
              <a:rPr lang="en-US" b="0" dirty="0"/>
              <a:t>.  Advances cannot be made against a line of credit loan that has had any portion of the loan rescheduled.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35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5BD99A-8D2F-7E09-A653-E4253975F9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Rescheduling of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94B6F-311C-EE0A-790D-40DF8611085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1" dirty="0"/>
              <a:t>A new note is not necessary when rescheduling occurs</a:t>
            </a:r>
            <a:r>
              <a:rPr lang="en-US" sz="2100" dirty="0"/>
              <a:t>.</a:t>
            </a:r>
            <a:r>
              <a:rPr lang="en-US" sz="2100" b="0" dirty="0"/>
              <a:t>  However, if a new note is not taken, the existing note or line of credit agreement must be </a:t>
            </a:r>
            <a:r>
              <a:rPr lang="en-US" sz="2100" b="0" u="sng" dirty="0"/>
              <a:t>modified by attaching an “allonge” or other legally effective amendment</a:t>
            </a:r>
            <a:r>
              <a:rPr lang="en-US" sz="2100" b="0" dirty="0"/>
              <a:t>, evidencing the revised repayment schedule and any interest rate change.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1" dirty="0"/>
              <a:t>Interest rate </a:t>
            </a:r>
            <a:r>
              <a:rPr lang="en-US" sz="2100" b="0" dirty="0"/>
              <a:t>for rescheduled loan is the </a:t>
            </a:r>
            <a:r>
              <a:rPr lang="en-US" sz="2100" b="1" dirty="0"/>
              <a:t>negotiated</a:t>
            </a:r>
            <a:r>
              <a:rPr lang="en-US" sz="2100" b="0" dirty="0"/>
              <a:t> rate agreed upon by the lender and the borrower. (Must meet maximum interest rate requirements.)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1" dirty="0"/>
              <a:t>Lenders may capitalize the outstanding accrued interest when restructuring</a:t>
            </a:r>
            <a:r>
              <a:rPr lang="en-US" sz="2100" b="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dirty="0"/>
              <a:t>As a result of capitalizing interest, rescheduled promissory note may increase the amount of principal the borrower is required to pay.  </a:t>
            </a:r>
            <a:r>
              <a:rPr lang="en-US" sz="1800" b="0" u="sng" dirty="0"/>
              <a:t>However, in no case will such principal amount exceed the statutory loan limits.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When accrued interest causes the loan amount to exceed the statutory loan limits, rescheduling may be approved without capitalization of the amount that exceeds the limit.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1800" b="0" dirty="0"/>
              <a:t>Late payment fees and default interest penalties </a:t>
            </a:r>
            <a:r>
              <a:rPr lang="en-US" sz="1800" b="0" u="sng" dirty="0"/>
              <a:t>may not</a:t>
            </a:r>
            <a:r>
              <a:rPr lang="en-US" sz="1800" dirty="0"/>
              <a:t> be capitalized and are not covered under the guarantee.</a:t>
            </a:r>
            <a:endParaRPr lang="en-US" sz="1800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609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A48CE6-CA9F-5ADD-9691-97DFA30EE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Rescheduling of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51E42-5C00-CCEE-39A1-6CA2A507F6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n-US" sz="2400" dirty="0"/>
              <a:t>For any restructuring action, the following conditions apply: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b="0" dirty="0"/>
              <a:t>Borrower meets the FSA eligibility criteria except the provisions regarding prior debt forgiveness and delinquent on a Federal debt do not apply.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200" b="1" dirty="0"/>
              <a:t>Borrower’s ability to make the amended payment is documented by the following:</a:t>
            </a:r>
            <a:r>
              <a:rPr lang="en-US" altLang="en-US" sz="2200" b="0" dirty="0"/>
              <a:t> </a:t>
            </a:r>
            <a:r>
              <a:rPr lang="en-US" altLang="en-US" sz="2200" b="0" i="1" dirty="0"/>
              <a:t>(</a:t>
            </a:r>
            <a:r>
              <a:rPr lang="en-US" altLang="en-US" sz="2200" i="1" dirty="0"/>
              <a:t>SEL and CLP lender only; PLP lender shall see their CMS)</a:t>
            </a:r>
            <a:endParaRPr lang="en-US" altLang="en-US" sz="2200" b="0" i="1" dirty="0"/>
          </a:p>
          <a:p>
            <a:pPr marL="1143000" lvl="1" indent="-457200"/>
            <a:r>
              <a:rPr lang="en-US" altLang="en-US" sz="2000" dirty="0"/>
              <a:t>A feasible plan</a:t>
            </a:r>
          </a:p>
          <a:p>
            <a:pPr marL="1143000" lvl="1" indent="-457200"/>
            <a:r>
              <a:rPr lang="en-US" altLang="en-US" sz="2000" b="0" dirty="0"/>
              <a:t>Current financial statement</a:t>
            </a:r>
            <a:r>
              <a:rPr lang="en-US" altLang="en-US" sz="2000" dirty="0"/>
              <a:t>s from all liable parties</a:t>
            </a:r>
          </a:p>
          <a:p>
            <a:pPr marL="1143000" lvl="1" indent="-457200"/>
            <a:r>
              <a:rPr lang="en-US" altLang="en-US" sz="2000" dirty="0"/>
              <a:t>Verification of non-farm income</a:t>
            </a:r>
          </a:p>
          <a:p>
            <a:pPr marL="1143000" lvl="1" indent="-457200"/>
            <a:r>
              <a:rPr lang="en-US" altLang="en-US" sz="2000" dirty="0"/>
              <a:t>Verification of all debts (if over $5000)</a:t>
            </a:r>
          </a:p>
          <a:p>
            <a:pPr marL="1143000" lvl="1" indent="-457200"/>
            <a:r>
              <a:rPr lang="en-US" altLang="en-US" sz="2000" dirty="0"/>
              <a:t>Applicable credit reports</a:t>
            </a:r>
          </a:p>
          <a:p>
            <a:pPr marL="1143000" lvl="1" indent="-457200"/>
            <a:r>
              <a:rPr lang="en-US" altLang="en-US" sz="2000" dirty="0"/>
              <a:t>Financial history (and production history for SEL) for the past 3 years to support the cash flow projections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2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008A9-D2BC-A3BA-1004-35C684C23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6776" y="832704"/>
            <a:ext cx="11823800" cy="625337"/>
          </a:xfrm>
        </p:spPr>
        <p:txBody>
          <a:bodyPr/>
          <a:lstStyle/>
          <a:p>
            <a:r>
              <a:rPr lang="en-US" dirty="0"/>
              <a:t>Enhancing Program Access and Delivery for Farm Loans-Key 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194E2-8770-BABE-B57F-DDE9B52C4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D7ED1-2E42-4ADB-8C05-599F7CF93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4FC648-CD7A-095D-C4E3-9CA4BABF55CB}"/>
              </a:ext>
            </a:extLst>
          </p:cNvPr>
          <p:cNvGrpSpPr/>
          <p:nvPr/>
        </p:nvGrpSpPr>
        <p:grpSpPr>
          <a:xfrm>
            <a:off x="669169" y="2213811"/>
            <a:ext cx="10853662" cy="2161489"/>
            <a:chOff x="323675" y="2213811"/>
            <a:chExt cx="10853662" cy="2161489"/>
          </a:xfrm>
        </p:grpSpPr>
        <p:grpSp>
          <p:nvGrpSpPr>
            <p:cNvPr id="53" name="Graphic 4" descr="Flip calendar with solid fill">
              <a:extLst>
                <a:ext uri="{FF2B5EF4-FFF2-40B4-BE49-F238E27FC236}">
                  <a16:creationId xmlns:a16="http://schemas.microsoft.com/office/drawing/2014/main" id="{48EA84ED-A1AC-87C3-0FFB-6DE90787C9D8}"/>
                </a:ext>
              </a:extLst>
            </p:cNvPr>
            <p:cNvGrpSpPr/>
            <p:nvPr/>
          </p:nvGrpSpPr>
          <p:grpSpPr>
            <a:xfrm>
              <a:off x="323675" y="2213811"/>
              <a:ext cx="1928620" cy="1973179"/>
              <a:chOff x="705276" y="2441000"/>
              <a:chExt cx="3425628" cy="3705799"/>
            </a:xfrm>
            <a:solidFill>
              <a:schemeClr val="bg1">
                <a:lumMod val="85000"/>
              </a:schemeClr>
            </a:solidFill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F253101F-E951-6A2E-F26B-1D48D5253895}"/>
                  </a:ext>
                </a:extLst>
              </p:cNvPr>
              <p:cNvSpPr/>
              <p:nvPr/>
            </p:nvSpPr>
            <p:spPr>
              <a:xfrm>
                <a:off x="1309799" y="2441000"/>
                <a:ext cx="302261" cy="604522"/>
              </a:xfrm>
              <a:custGeom>
                <a:avLst/>
                <a:gdLst>
                  <a:gd name="connsiteX0" fmla="*/ 151131 w 302261"/>
                  <a:gd name="connsiteY0" fmla="*/ 604523 h 604522"/>
                  <a:gd name="connsiteX1" fmla="*/ 302261 w 302261"/>
                  <a:gd name="connsiteY1" fmla="*/ 453392 h 604522"/>
                  <a:gd name="connsiteX2" fmla="*/ 302261 w 302261"/>
                  <a:gd name="connsiteY2" fmla="*/ 151131 h 604522"/>
                  <a:gd name="connsiteX3" fmla="*/ 151131 w 302261"/>
                  <a:gd name="connsiteY3" fmla="*/ 0 h 604522"/>
                  <a:gd name="connsiteX4" fmla="*/ 0 w 302261"/>
                  <a:gd name="connsiteY4" fmla="*/ 151131 h 604522"/>
                  <a:gd name="connsiteX5" fmla="*/ 0 w 302261"/>
                  <a:gd name="connsiteY5" fmla="*/ 453392 h 604522"/>
                  <a:gd name="connsiteX6" fmla="*/ 151131 w 302261"/>
                  <a:gd name="connsiteY6" fmla="*/ 604523 h 6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2261" h="604522">
                    <a:moveTo>
                      <a:pt x="151131" y="604523"/>
                    </a:moveTo>
                    <a:cubicBezTo>
                      <a:pt x="236771" y="604523"/>
                      <a:pt x="302261" y="539033"/>
                      <a:pt x="302261" y="453392"/>
                    </a:cubicBezTo>
                    <a:lnTo>
                      <a:pt x="302261" y="151131"/>
                    </a:lnTo>
                    <a:cubicBezTo>
                      <a:pt x="302261" y="65490"/>
                      <a:pt x="236771" y="0"/>
                      <a:pt x="151131" y="0"/>
                    </a:cubicBezTo>
                    <a:cubicBezTo>
                      <a:pt x="65490" y="0"/>
                      <a:pt x="0" y="65490"/>
                      <a:pt x="0" y="151131"/>
                    </a:cubicBezTo>
                    <a:lnTo>
                      <a:pt x="0" y="453392"/>
                    </a:lnTo>
                    <a:cubicBezTo>
                      <a:pt x="0" y="539033"/>
                      <a:pt x="65490" y="604523"/>
                      <a:pt x="151131" y="604523"/>
                    </a:cubicBezTo>
                    <a:close/>
                  </a:path>
                </a:pathLst>
              </a:cu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D91D4CB-302C-B847-AF15-8FF16D6125C6}"/>
                  </a:ext>
                </a:extLst>
              </p:cNvPr>
              <p:cNvSpPr/>
              <p:nvPr/>
            </p:nvSpPr>
            <p:spPr>
              <a:xfrm>
                <a:off x="705276" y="3650044"/>
                <a:ext cx="3425628" cy="2496755"/>
              </a:xfrm>
              <a:custGeom>
                <a:avLst/>
                <a:gdLst>
                  <a:gd name="connsiteX0" fmla="*/ 302261 w 3425628"/>
                  <a:gd name="connsiteY0" fmla="*/ 302261 h 2216582"/>
                  <a:gd name="connsiteX1" fmla="*/ 3123367 w 3425628"/>
                  <a:gd name="connsiteY1" fmla="*/ 302261 h 2216582"/>
                  <a:gd name="connsiteX2" fmla="*/ 3123367 w 3425628"/>
                  <a:gd name="connsiteY2" fmla="*/ 1914322 h 2216582"/>
                  <a:gd name="connsiteX3" fmla="*/ 302261 w 3425628"/>
                  <a:gd name="connsiteY3" fmla="*/ 1914322 h 2216582"/>
                  <a:gd name="connsiteX4" fmla="*/ 302261 w 3425628"/>
                  <a:gd name="connsiteY4" fmla="*/ 302261 h 2216582"/>
                  <a:gd name="connsiteX5" fmla="*/ 0 w 3425628"/>
                  <a:gd name="connsiteY5" fmla="*/ 2216583 h 2216582"/>
                  <a:gd name="connsiteX6" fmla="*/ 3425628 w 3425628"/>
                  <a:gd name="connsiteY6" fmla="*/ 2216583 h 2216582"/>
                  <a:gd name="connsiteX7" fmla="*/ 3425628 w 3425628"/>
                  <a:gd name="connsiteY7" fmla="*/ 0 h 2216582"/>
                  <a:gd name="connsiteX8" fmla="*/ 0 w 3425628"/>
                  <a:gd name="connsiteY8" fmla="*/ 0 h 2216582"/>
                  <a:gd name="connsiteX9" fmla="*/ 0 w 3425628"/>
                  <a:gd name="connsiteY9" fmla="*/ 2216583 h 2216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5628" h="2216582">
                    <a:moveTo>
                      <a:pt x="302261" y="302261"/>
                    </a:moveTo>
                    <a:lnTo>
                      <a:pt x="3123367" y="302261"/>
                    </a:lnTo>
                    <a:lnTo>
                      <a:pt x="3123367" y="1914322"/>
                    </a:lnTo>
                    <a:lnTo>
                      <a:pt x="302261" y="1914322"/>
                    </a:lnTo>
                    <a:lnTo>
                      <a:pt x="302261" y="302261"/>
                    </a:lnTo>
                    <a:close/>
                    <a:moveTo>
                      <a:pt x="0" y="2216583"/>
                    </a:moveTo>
                    <a:lnTo>
                      <a:pt x="3425628" y="2216583"/>
                    </a:lnTo>
                    <a:lnTo>
                      <a:pt x="3425628" y="0"/>
                    </a:lnTo>
                    <a:lnTo>
                      <a:pt x="0" y="0"/>
                    </a:lnTo>
                    <a:lnTo>
                      <a:pt x="0" y="2216583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03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2BDFE2B-A6CB-E1B1-4DEB-55DFC16568C3}"/>
                  </a:ext>
                </a:extLst>
              </p:cNvPr>
              <p:cNvSpPr/>
              <p:nvPr/>
            </p:nvSpPr>
            <p:spPr>
              <a:xfrm>
                <a:off x="3224120" y="2441000"/>
                <a:ext cx="302261" cy="604522"/>
              </a:xfrm>
              <a:custGeom>
                <a:avLst/>
                <a:gdLst>
                  <a:gd name="connsiteX0" fmla="*/ 151131 w 302261"/>
                  <a:gd name="connsiteY0" fmla="*/ 604523 h 604522"/>
                  <a:gd name="connsiteX1" fmla="*/ 302261 w 302261"/>
                  <a:gd name="connsiteY1" fmla="*/ 453392 h 604522"/>
                  <a:gd name="connsiteX2" fmla="*/ 302261 w 302261"/>
                  <a:gd name="connsiteY2" fmla="*/ 151131 h 604522"/>
                  <a:gd name="connsiteX3" fmla="*/ 151131 w 302261"/>
                  <a:gd name="connsiteY3" fmla="*/ 0 h 604522"/>
                  <a:gd name="connsiteX4" fmla="*/ 0 w 302261"/>
                  <a:gd name="connsiteY4" fmla="*/ 151131 h 604522"/>
                  <a:gd name="connsiteX5" fmla="*/ 0 w 302261"/>
                  <a:gd name="connsiteY5" fmla="*/ 453392 h 604522"/>
                  <a:gd name="connsiteX6" fmla="*/ 151131 w 302261"/>
                  <a:gd name="connsiteY6" fmla="*/ 604523 h 604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2261" h="604522">
                    <a:moveTo>
                      <a:pt x="151131" y="604523"/>
                    </a:moveTo>
                    <a:cubicBezTo>
                      <a:pt x="236771" y="604523"/>
                      <a:pt x="302261" y="539033"/>
                      <a:pt x="302261" y="453392"/>
                    </a:cubicBezTo>
                    <a:lnTo>
                      <a:pt x="302261" y="151131"/>
                    </a:lnTo>
                    <a:cubicBezTo>
                      <a:pt x="302261" y="65490"/>
                      <a:pt x="236771" y="0"/>
                      <a:pt x="151131" y="0"/>
                    </a:cubicBezTo>
                    <a:cubicBezTo>
                      <a:pt x="65490" y="0"/>
                      <a:pt x="0" y="65490"/>
                      <a:pt x="0" y="151131"/>
                    </a:cubicBezTo>
                    <a:lnTo>
                      <a:pt x="0" y="453392"/>
                    </a:lnTo>
                    <a:cubicBezTo>
                      <a:pt x="0" y="539033"/>
                      <a:pt x="65490" y="604523"/>
                      <a:pt x="151131" y="604523"/>
                    </a:cubicBezTo>
                    <a:close/>
                  </a:path>
                </a:pathLst>
              </a:cu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3A8891D8-6A3D-63E4-E783-0A957031AC7C}"/>
                  </a:ext>
                </a:extLst>
              </p:cNvPr>
              <p:cNvSpPr/>
              <p:nvPr/>
            </p:nvSpPr>
            <p:spPr>
              <a:xfrm>
                <a:off x="705276" y="2743261"/>
                <a:ext cx="3425628" cy="705276"/>
              </a:xfrm>
              <a:custGeom>
                <a:avLst/>
                <a:gdLst>
                  <a:gd name="connsiteX0" fmla="*/ 3022613 w 3425628"/>
                  <a:gd name="connsiteY0" fmla="*/ 0 h 705276"/>
                  <a:gd name="connsiteX1" fmla="*/ 3022613 w 3425628"/>
                  <a:gd name="connsiteY1" fmla="*/ 151131 h 705276"/>
                  <a:gd name="connsiteX2" fmla="*/ 2669975 w 3425628"/>
                  <a:gd name="connsiteY2" fmla="*/ 503769 h 705276"/>
                  <a:gd name="connsiteX3" fmla="*/ 2317337 w 3425628"/>
                  <a:gd name="connsiteY3" fmla="*/ 151131 h 705276"/>
                  <a:gd name="connsiteX4" fmla="*/ 2317337 w 3425628"/>
                  <a:gd name="connsiteY4" fmla="*/ 0 h 705276"/>
                  <a:gd name="connsiteX5" fmla="*/ 1108292 w 3425628"/>
                  <a:gd name="connsiteY5" fmla="*/ 0 h 705276"/>
                  <a:gd name="connsiteX6" fmla="*/ 1108292 w 3425628"/>
                  <a:gd name="connsiteY6" fmla="*/ 151131 h 705276"/>
                  <a:gd name="connsiteX7" fmla="*/ 755653 w 3425628"/>
                  <a:gd name="connsiteY7" fmla="*/ 503769 h 705276"/>
                  <a:gd name="connsiteX8" fmla="*/ 403015 w 3425628"/>
                  <a:gd name="connsiteY8" fmla="*/ 151131 h 705276"/>
                  <a:gd name="connsiteX9" fmla="*/ 403015 w 3425628"/>
                  <a:gd name="connsiteY9" fmla="*/ 0 h 705276"/>
                  <a:gd name="connsiteX10" fmla="*/ 0 w 3425628"/>
                  <a:gd name="connsiteY10" fmla="*/ 0 h 705276"/>
                  <a:gd name="connsiteX11" fmla="*/ 0 w 3425628"/>
                  <a:gd name="connsiteY11" fmla="*/ 705276 h 705276"/>
                  <a:gd name="connsiteX12" fmla="*/ 3425628 w 3425628"/>
                  <a:gd name="connsiteY12" fmla="*/ 705276 h 705276"/>
                  <a:gd name="connsiteX13" fmla="*/ 3425628 w 3425628"/>
                  <a:gd name="connsiteY13" fmla="*/ 0 h 705276"/>
                  <a:gd name="connsiteX14" fmla="*/ 3022613 w 3425628"/>
                  <a:gd name="connsiteY14" fmla="*/ 0 h 705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5628" h="705276">
                    <a:moveTo>
                      <a:pt x="3022613" y="0"/>
                    </a:moveTo>
                    <a:lnTo>
                      <a:pt x="3022613" y="151131"/>
                    </a:lnTo>
                    <a:cubicBezTo>
                      <a:pt x="3022613" y="347601"/>
                      <a:pt x="2866445" y="503769"/>
                      <a:pt x="2669975" y="503769"/>
                    </a:cubicBezTo>
                    <a:cubicBezTo>
                      <a:pt x="2473505" y="503769"/>
                      <a:pt x="2317337" y="347601"/>
                      <a:pt x="2317337" y="151131"/>
                    </a:cubicBezTo>
                    <a:lnTo>
                      <a:pt x="2317337" y="0"/>
                    </a:lnTo>
                    <a:lnTo>
                      <a:pt x="1108292" y="0"/>
                    </a:lnTo>
                    <a:lnTo>
                      <a:pt x="1108292" y="151131"/>
                    </a:lnTo>
                    <a:cubicBezTo>
                      <a:pt x="1108292" y="347601"/>
                      <a:pt x="952123" y="503769"/>
                      <a:pt x="755653" y="503769"/>
                    </a:cubicBezTo>
                    <a:cubicBezTo>
                      <a:pt x="559183" y="503769"/>
                      <a:pt x="403015" y="347601"/>
                      <a:pt x="403015" y="151131"/>
                    </a:cubicBezTo>
                    <a:lnTo>
                      <a:pt x="403015" y="0"/>
                    </a:lnTo>
                    <a:lnTo>
                      <a:pt x="0" y="0"/>
                    </a:lnTo>
                    <a:lnTo>
                      <a:pt x="0" y="705276"/>
                    </a:lnTo>
                    <a:lnTo>
                      <a:pt x="3425628" y="705276"/>
                    </a:lnTo>
                    <a:lnTo>
                      <a:pt x="3425628" y="0"/>
                    </a:lnTo>
                    <a:lnTo>
                      <a:pt x="302261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503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7C3DBF-FBE7-0B88-CD43-596D7FC7A03B}"/>
                </a:ext>
              </a:extLst>
            </p:cNvPr>
            <p:cNvSpPr txBox="1"/>
            <p:nvPr/>
          </p:nvSpPr>
          <p:spPr>
            <a:xfrm>
              <a:off x="2592640" y="2374752"/>
              <a:ext cx="8584697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accent1"/>
                  </a:solidFill>
                </a:rPr>
                <a:t>August 8: </a:t>
              </a:r>
              <a:r>
                <a:rPr lang="en-US" sz="2800" dirty="0"/>
                <a:t>Rule Publication Date </a:t>
              </a:r>
            </a:p>
            <a:p>
              <a:pPr>
                <a:spcAft>
                  <a:spcPts val="1200"/>
                </a:spcAft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     Start of Public Comment Period </a:t>
              </a:r>
            </a:p>
            <a:p>
              <a:pPr marL="34290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accent1"/>
                  </a:solidFill>
                </a:rPr>
                <a:t>September 25: </a:t>
              </a:r>
              <a:r>
                <a:rPr lang="en-US" sz="2800" dirty="0"/>
                <a:t>Rule Effective Date</a:t>
              </a:r>
            </a:p>
            <a:p>
              <a:pPr marL="34290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accent1"/>
                  </a:solidFill>
                </a:rPr>
                <a:t>October 7: </a:t>
              </a:r>
              <a:r>
                <a:rPr lang="en-US" sz="2800" dirty="0"/>
                <a:t>End of Public Comment Period 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91FBD58-D76D-B50B-A0C7-974381DC499A}"/>
              </a:ext>
            </a:extLst>
          </p:cNvPr>
          <p:cNvSpPr/>
          <p:nvPr/>
        </p:nvSpPr>
        <p:spPr>
          <a:xfrm>
            <a:off x="502157" y="4795905"/>
            <a:ext cx="11187686" cy="6040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This rule contains over 40 changes, clarifications, and corrections to FSA’s loan programs.</a:t>
            </a:r>
          </a:p>
        </p:txBody>
      </p:sp>
    </p:spTree>
    <p:extLst>
      <p:ext uri="{BB962C8B-B14F-4D97-AF65-F5344CB8AC3E}">
        <p14:creationId xmlns:p14="http://schemas.microsoft.com/office/powerpoint/2010/main" val="665222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7FAAA-41FD-20C4-CD2B-517D95C779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Rescheduling of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52E7-FC2B-838A-22AD-42A688820C1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n-US" sz="2800" dirty="0"/>
              <a:t>For any restructuring action, the following conditions apply (cont’d):</a:t>
            </a:r>
          </a:p>
          <a:p>
            <a:pPr lvl="1"/>
            <a:r>
              <a:rPr lang="en-US" altLang="en-US" b="0" dirty="0"/>
              <a:t>Loans secured by real estate, equipment and/or breeding livestock can be restructured using a </a:t>
            </a:r>
            <a:r>
              <a:rPr lang="en-US" altLang="en-US" dirty="0"/>
              <a:t>balloon installment</a:t>
            </a:r>
            <a:r>
              <a:rPr lang="en-US" altLang="en-US" b="0" dirty="0"/>
              <a:t>.</a:t>
            </a:r>
          </a:p>
          <a:p>
            <a:pPr lvl="1"/>
            <a:r>
              <a:rPr lang="en-US" altLang="en-US" b="0" dirty="0"/>
              <a:t>The lender </a:t>
            </a:r>
            <a:r>
              <a:rPr lang="en-US" altLang="en-US" dirty="0"/>
              <a:t>may capitalize </a:t>
            </a:r>
            <a:r>
              <a:rPr lang="en-US" altLang="en-US" b="0" dirty="0"/>
              <a:t>the outstanding interest.</a:t>
            </a:r>
          </a:p>
          <a:p>
            <a:pPr lvl="1"/>
            <a:r>
              <a:rPr lang="en-US" altLang="en-US" b="0" dirty="0"/>
              <a:t>If a borrower is current, but unable to make the scheduled payment, a restructure proposal may be submitted prior to the payment coming due.</a:t>
            </a:r>
          </a:p>
          <a:p>
            <a:pPr lvl="1"/>
            <a:r>
              <a:rPr lang="en-US" altLang="en-US" b="0" dirty="0"/>
              <a:t>The lender’s security position will not be adversely affected because of the restructuring.</a:t>
            </a:r>
          </a:p>
          <a:p>
            <a:pPr lvl="1"/>
            <a:r>
              <a:rPr lang="en-US" altLang="en-US" b="0" dirty="0"/>
              <a:t>Any </a:t>
            </a:r>
            <a:r>
              <a:rPr lang="en-US" altLang="en-US" dirty="0"/>
              <a:t>holder agrees</a:t>
            </a:r>
            <a:r>
              <a:rPr lang="en-US" altLang="en-US" b="0" dirty="0"/>
              <a:t> to any changes in the original loan terms.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46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1F33F3-8558-5417-57DF-B9D94BC4A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B7E5-3C4B-EB1D-FB4E-79C34EE871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Payments may be </a:t>
            </a:r>
            <a:r>
              <a:rPr lang="en-US" b="1" dirty="0"/>
              <a:t>deferred up to 5 years</a:t>
            </a:r>
            <a:r>
              <a:rPr lang="en-US" dirty="0"/>
              <a:t>, but the loan </a:t>
            </a:r>
            <a:r>
              <a:rPr lang="en-US" u="sng" dirty="0"/>
              <a:t>may not </a:t>
            </a:r>
            <a:r>
              <a:rPr lang="en-US" dirty="0"/>
              <a:t>be extended beyond the final due date of the note.</a:t>
            </a:r>
          </a:p>
          <a:p>
            <a:pPr lvl="1"/>
            <a:r>
              <a:rPr lang="en-US" dirty="0"/>
              <a:t>Note: If a LOC deferral exceeds 1 year, then LOC must be restructured, and no new advances can be made.</a:t>
            </a:r>
          </a:p>
          <a:p>
            <a:r>
              <a:rPr lang="en-US" dirty="0"/>
              <a:t>The principal portion of the payment may be deferred either in whole or in part.</a:t>
            </a:r>
          </a:p>
          <a:p>
            <a:r>
              <a:rPr lang="en-US" dirty="0"/>
              <a:t>Interest may be deferred only in part.</a:t>
            </a:r>
          </a:p>
          <a:p>
            <a:r>
              <a:rPr lang="en-US" b="1" dirty="0"/>
              <a:t>There must be a reasonable prospect that the borrower will be able to resume full payments at the end of the deferral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49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1F33F3-8558-5417-57DF-B9D94BC4A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B7E5-3C4B-EB1D-FB4E-79C34EE871D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amount of principal and interest deferred must be </a:t>
            </a:r>
            <a:r>
              <a:rPr lang="en-US" b="1" dirty="0"/>
              <a:t>based on the borrower’s current ability to pay, and projections about ability to pay in the future</a:t>
            </a:r>
            <a:r>
              <a:rPr lang="en-US" dirty="0"/>
              <a:t>.  If the deferral period is to extend beyond 1 year, only a portion of the interest can be deferred.</a:t>
            </a:r>
          </a:p>
          <a:p>
            <a:r>
              <a:rPr lang="en-US" dirty="0"/>
              <a:t>The loan </a:t>
            </a:r>
            <a:r>
              <a:rPr lang="en-US" b="1" dirty="0"/>
              <a:t>may be rescheduled</a:t>
            </a:r>
            <a:r>
              <a:rPr lang="en-US" dirty="0"/>
              <a:t> after the deferral </a:t>
            </a:r>
            <a:r>
              <a:rPr lang="en-US" b="1" dirty="0"/>
              <a:t>if payments as scheduled cannot be made</a:t>
            </a:r>
            <a:r>
              <a:rPr lang="en-US" dirty="0"/>
              <a:t>.</a:t>
            </a:r>
          </a:p>
        </p:txBody>
      </p:sp>
      <p:pic>
        <p:nvPicPr>
          <p:cNvPr id="6" name="Picture Placeholder 5" descr="Rows of cabbages growing in field">
            <a:extLst>
              <a:ext uri="{FF2B5EF4-FFF2-40B4-BE49-F238E27FC236}">
                <a16:creationId xmlns:a16="http://schemas.microsoft.com/office/drawing/2014/main" id="{6024DA49-205B-A890-97F7-78FF85F09D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35239" r="35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2504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A229DF-49DA-AA1A-3EA3-86E3461315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Deferrals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5BA43-99B5-86D9-F9C4-D73675153A0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3" y="1627908"/>
            <a:ext cx="8917699" cy="4506191"/>
          </a:xfrm>
        </p:spPr>
        <p:txBody>
          <a:bodyPr/>
          <a:lstStyle/>
          <a:p>
            <a:r>
              <a:rPr lang="en-US" dirty="0"/>
              <a:t>To request a deferral, </a:t>
            </a:r>
            <a:r>
              <a:rPr lang="en-US" b="1" dirty="0"/>
              <a:t>SEL lenders must submit documentation like a rescheduling</a:t>
            </a:r>
            <a:r>
              <a:rPr lang="en-US" dirty="0"/>
              <a:t>.</a:t>
            </a:r>
          </a:p>
          <a:p>
            <a:r>
              <a:rPr lang="en-US" b="1" dirty="0"/>
              <a:t>CLP lenders</a:t>
            </a:r>
            <a:r>
              <a:rPr lang="en-US" dirty="0"/>
              <a:t> will provide FSA with a </a:t>
            </a:r>
            <a:r>
              <a:rPr lang="en-US" b="1" dirty="0"/>
              <a:t>certification</a:t>
            </a:r>
            <a:r>
              <a:rPr lang="en-US" dirty="0"/>
              <a:t> that each requirement has been met, a </a:t>
            </a:r>
            <a:r>
              <a:rPr lang="en-US" b="1" dirty="0"/>
              <a:t>narrative</a:t>
            </a:r>
            <a:r>
              <a:rPr lang="en-US" dirty="0"/>
              <a:t> outlining the circumstances surrounding the need for deferral, </a:t>
            </a:r>
            <a:r>
              <a:rPr lang="en-US" b="1" dirty="0"/>
              <a:t>copies</a:t>
            </a:r>
            <a:r>
              <a:rPr lang="en-US" dirty="0"/>
              <a:t> of any applicable calculations, and copies of any restructured notes, line of credit agreements, or allonges.</a:t>
            </a:r>
          </a:p>
          <a:p>
            <a:r>
              <a:rPr lang="en-US" b="1" dirty="0"/>
              <a:t>PLP lenders</a:t>
            </a:r>
            <a:r>
              <a:rPr lang="en-US" dirty="0"/>
              <a:t> will see their </a:t>
            </a:r>
            <a:r>
              <a:rPr lang="en-US" b="1" dirty="0"/>
              <a:t>CMS</a:t>
            </a:r>
            <a:r>
              <a:rPr lang="en-US" dirty="0"/>
              <a:t> and provide </a:t>
            </a:r>
            <a:r>
              <a:rPr lang="en-US" b="1" dirty="0"/>
              <a:t>documentation upon completion</a:t>
            </a:r>
            <a:r>
              <a:rPr lang="en-US" dirty="0"/>
              <a:t>.</a:t>
            </a:r>
          </a:p>
        </p:txBody>
      </p:sp>
      <p:pic>
        <p:nvPicPr>
          <p:cNvPr id="6" name="Picture Placeholder 5" descr="Brood of hens walking in chicken coop enclosed by planks and chicken wire">
            <a:extLst>
              <a:ext uri="{FF2B5EF4-FFF2-40B4-BE49-F238E27FC236}">
                <a16:creationId xmlns:a16="http://schemas.microsoft.com/office/drawing/2014/main" id="{FCAB99A0-8B44-DCDC-3EC0-D1DF745611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35239" r="35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881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3F8523-25C6-4B1C-7D18-C0D27A0A0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Debt Write-down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2F8A4-9177-00E0-1E7D-1ED13315A6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 lender </a:t>
            </a:r>
            <a:r>
              <a:rPr lang="en-US" b="1" dirty="0"/>
              <a:t>may only write-down</a:t>
            </a:r>
            <a:r>
              <a:rPr lang="en-US" dirty="0"/>
              <a:t> a delinquent guaranteed loan or line of credit in </a:t>
            </a:r>
            <a:r>
              <a:rPr lang="en-US" b="1" dirty="0"/>
              <a:t>an amount sufficient to permit the borrower to develop a feasible plan of operation</a:t>
            </a:r>
            <a:r>
              <a:rPr lang="en-US" dirty="0"/>
              <a:t>.</a:t>
            </a:r>
          </a:p>
          <a:p>
            <a:r>
              <a:rPr lang="en-US" dirty="0"/>
              <a:t>The lender will request other creditors to negotiate their debts before a write-down is considered.</a:t>
            </a:r>
          </a:p>
          <a:p>
            <a:r>
              <a:rPr lang="en-US" dirty="0"/>
              <a:t>The borrower cannot develop a feasible plan </a:t>
            </a:r>
            <a:r>
              <a:rPr lang="en-US" b="1" dirty="0"/>
              <a:t>after consideration is given to rescheduling and deferral</a:t>
            </a:r>
            <a:r>
              <a:rPr lang="en-US" dirty="0"/>
              <a:t>.</a:t>
            </a:r>
          </a:p>
          <a:p>
            <a:r>
              <a:rPr lang="en-US" dirty="0"/>
              <a:t>The </a:t>
            </a:r>
            <a:r>
              <a:rPr lang="en-US" b="1" dirty="0"/>
              <a:t>present value of the loan to be written down</a:t>
            </a:r>
            <a:r>
              <a:rPr lang="en-US" dirty="0"/>
              <a:t>, based on the interest rate of the reschedule loan, </a:t>
            </a:r>
            <a:r>
              <a:rPr lang="en-US" b="1" dirty="0"/>
              <a:t>will be equal to or exceed the net recovery value of the loan collateral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4318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3F8523-25C6-4B1C-7D18-C0D27A0A0D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Debt Write-down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2F8A4-9177-00E0-1E7D-1ED13315A68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loan will be restructured with regular payments at terms </a:t>
            </a:r>
            <a:r>
              <a:rPr lang="en-US" b="1" dirty="0"/>
              <a:t>no shorter than 5 years for a line of credit and OL term note</a:t>
            </a:r>
            <a:r>
              <a:rPr lang="en-US" dirty="0"/>
              <a:t>; and </a:t>
            </a:r>
            <a:r>
              <a:rPr lang="en-US" b="1" dirty="0"/>
              <a:t>no shorter than 20 years for FO</a:t>
            </a:r>
            <a:r>
              <a:rPr lang="en-US" dirty="0"/>
              <a:t>, unless required to be shorter per 2-FLP subparagraph 326 B.</a:t>
            </a:r>
          </a:p>
          <a:p>
            <a:r>
              <a:rPr lang="en-US" b="1" dirty="0"/>
              <a:t>No further advances </a:t>
            </a:r>
            <a:r>
              <a:rPr lang="en-US" dirty="0"/>
              <a:t>may be made on a line of credit that is written down.</a:t>
            </a:r>
          </a:p>
          <a:p>
            <a:r>
              <a:rPr lang="en-US" dirty="0"/>
              <a:t>Loans may not be written down with interest assistance.</a:t>
            </a:r>
          </a:p>
          <a:p>
            <a:r>
              <a:rPr lang="en-US" dirty="0"/>
              <a:t>The write-down is based on writing down the </a:t>
            </a:r>
            <a:r>
              <a:rPr lang="en-US" b="1" dirty="0"/>
              <a:t>shorter-term loans first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76436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FA1418-B29F-3652-A7DE-A269D2F9DC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Debt Write-down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3215F-2581-C68E-A94E-8401C07F30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3" y="1627908"/>
            <a:ext cx="8733091" cy="4506191"/>
          </a:xfrm>
        </p:spPr>
        <p:txBody>
          <a:bodyPr/>
          <a:lstStyle/>
          <a:p>
            <a:r>
              <a:rPr lang="en-US" dirty="0"/>
              <a:t>When a lender requests approval of a write-down for a borrower with multiple loans, </a:t>
            </a:r>
            <a:r>
              <a:rPr lang="en-US" b="1" dirty="0"/>
              <a:t>the security for all of the loans will be cross-collateralized and continue to serve as security </a:t>
            </a:r>
            <a:r>
              <a:rPr lang="en-US" dirty="0"/>
              <a:t>for the loan that is written down.</a:t>
            </a:r>
          </a:p>
          <a:p>
            <a:r>
              <a:rPr lang="en-US" dirty="0"/>
              <a:t>The write-down will be </a:t>
            </a:r>
            <a:r>
              <a:rPr lang="en-US" b="1" dirty="0"/>
              <a:t>evidenced by an allonge or amendment</a:t>
            </a:r>
            <a:r>
              <a:rPr lang="en-US" dirty="0"/>
              <a:t> to the existing note or line of credit reflecting the write-down.</a:t>
            </a:r>
          </a:p>
        </p:txBody>
      </p:sp>
      <p:pic>
        <p:nvPicPr>
          <p:cNvPr id="9" name="Picture Placeholder 8" descr="Dollar with solid fill">
            <a:extLst>
              <a:ext uri="{FF2B5EF4-FFF2-40B4-BE49-F238E27FC236}">
                <a16:creationId xmlns:a16="http://schemas.microsoft.com/office/drawing/2014/main" id="{D46740C7-C59F-7B73-4E2E-FAA50181EB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213" b="15213"/>
          <a:stretch>
            <a:fillRect/>
          </a:stretch>
        </p:blipFill>
        <p:spPr/>
      </p:pic>
      <p:pic>
        <p:nvPicPr>
          <p:cNvPr id="11" name="Picture Placeholder 10" descr="Money outline">
            <a:extLst>
              <a:ext uri="{FF2B5EF4-FFF2-40B4-BE49-F238E27FC236}">
                <a16:creationId xmlns:a16="http://schemas.microsoft.com/office/drawing/2014/main" id="{A9AE5803-99ED-A3CE-9022-3716F140C3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213" b="15213"/>
          <a:stretch>
            <a:fillRect/>
          </a:stretch>
        </p:blipFill>
        <p:spPr/>
      </p:pic>
      <p:pic>
        <p:nvPicPr>
          <p:cNvPr id="13" name="Picture Placeholder 12" descr="Loan outline">
            <a:extLst>
              <a:ext uri="{FF2B5EF4-FFF2-40B4-BE49-F238E27FC236}">
                <a16:creationId xmlns:a16="http://schemas.microsoft.com/office/drawing/2014/main" id="{AC7E3C52-5B1D-186B-2A73-AA53128F093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5213" b="15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7869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6225A-0543-3F55-0FE8-067ADBDEFE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60322" y="2575340"/>
            <a:ext cx="7071356" cy="170732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63E"/>
                </a:solidFill>
              </a:rPr>
              <a:t>Emergency Advance vs. Protective Advances</a:t>
            </a:r>
          </a:p>
          <a:p>
            <a:pPr algn="ctr"/>
            <a:r>
              <a:rPr lang="en-US" sz="1800" i="1" dirty="0">
                <a:solidFill>
                  <a:srgbClr val="00263E"/>
                </a:solidFill>
              </a:rPr>
              <a:t>FSA Handbook 2-FLP Paragraphs 283 and 360</a:t>
            </a:r>
          </a:p>
          <a:p>
            <a:pPr algn="ctr"/>
            <a:endParaRPr lang="en-US" sz="4000" dirty="0">
              <a:solidFill>
                <a:srgbClr val="0026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018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CED5B8-4CAA-4FF0-C883-19BA2D8AFB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Issuing an Emergency Advance Under LOC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9E0086-06F5-6AE6-8F58-55114449E8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4" y="1627908"/>
            <a:ext cx="11381766" cy="4734391"/>
          </a:xfrm>
        </p:spPr>
        <p:txBody>
          <a:bodyPr/>
          <a:lstStyle/>
          <a:p>
            <a:r>
              <a:rPr lang="en-US" dirty="0"/>
              <a:t>In cases of a guaranteed LOC, lenders may make an </a:t>
            </a:r>
            <a:r>
              <a:rPr lang="en-US" b="1" dirty="0"/>
              <a:t>emergency advance</a:t>
            </a:r>
            <a:r>
              <a:rPr lang="en-US" dirty="0"/>
              <a:t> when a LOC has </a:t>
            </a:r>
            <a:r>
              <a:rPr lang="en-US" b="1" dirty="0"/>
              <a:t>reached its ceiling</a:t>
            </a:r>
            <a:r>
              <a:rPr lang="en-US" dirty="0"/>
              <a:t>.</a:t>
            </a:r>
          </a:p>
          <a:p>
            <a:r>
              <a:rPr lang="en-US" dirty="0"/>
              <a:t>The emergency advance will be made as an advance under the LOC and </a:t>
            </a:r>
            <a:r>
              <a:rPr lang="en-US" b="1" dirty="0"/>
              <a:t>not as a separate note</a:t>
            </a:r>
            <a:r>
              <a:rPr lang="en-US" dirty="0"/>
              <a:t>.</a:t>
            </a:r>
          </a:p>
          <a:p>
            <a:r>
              <a:rPr lang="en-US" dirty="0"/>
              <a:t>An emergency advance </a:t>
            </a:r>
            <a:r>
              <a:rPr lang="en-US" u="sng" dirty="0"/>
              <a:t>in excess of the original loan amount</a:t>
            </a:r>
            <a:r>
              <a:rPr lang="en-US" dirty="0"/>
              <a:t> is made when some </a:t>
            </a:r>
            <a:r>
              <a:rPr lang="en-US" b="1" u="sng" dirty="0"/>
              <a:t>deviation</a:t>
            </a:r>
            <a:r>
              <a:rPr lang="en-US" b="1" dirty="0"/>
              <a:t> causes expenses to exceed the original budgeted amount </a:t>
            </a:r>
            <a:r>
              <a:rPr lang="en-US" dirty="0"/>
              <a:t>and </a:t>
            </a:r>
            <a:r>
              <a:rPr lang="en-US" b="1" dirty="0"/>
              <a:t>is necessary to avoid significant damage to or loss of the security</a:t>
            </a:r>
            <a:r>
              <a:rPr lang="en-US" dirty="0"/>
              <a:t>.</a:t>
            </a:r>
          </a:p>
          <a:p>
            <a:r>
              <a:rPr lang="en-US" dirty="0"/>
              <a:t>An emergency advance shall </a:t>
            </a:r>
            <a:r>
              <a:rPr lang="en-US" b="1" u="sng" dirty="0"/>
              <a:t>not</a:t>
            </a:r>
            <a:r>
              <a:rPr lang="en-US" dirty="0"/>
              <a:t> be used if its use will cause the total amount of the borrower’s debt to </a:t>
            </a:r>
            <a:r>
              <a:rPr lang="en-US" b="1" u="sng" dirty="0"/>
              <a:t>exceed the statutory limit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44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8400EB-A0CF-2702-CF88-3229A2700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Emergency Advance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D4F003-971A-8560-B4E1-1DD627FCB50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3" y="1627908"/>
            <a:ext cx="8965825" cy="4506191"/>
          </a:xfrm>
        </p:spPr>
        <p:txBody>
          <a:bodyPr/>
          <a:lstStyle/>
          <a:p>
            <a:r>
              <a:rPr lang="en-US" dirty="0"/>
              <a:t>The lender’s loan documents must contain sufficient language to provide that </a:t>
            </a:r>
            <a:r>
              <a:rPr lang="en-US" b="1" dirty="0"/>
              <a:t>any emergency advance will constitute a debt of the borrower to the lender and be secured by the security instrument</a:t>
            </a:r>
            <a:r>
              <a:rPr lang="en-US" dirty="0"/>
              <a:t>.  The following conditions apply:</a:t>
            </a:r>
          </a:p>
          <a:p>
            <a:pPr lvl="1"/>
            <a:r>
              <a:rPr lang="en-US" dirty="0"/>
              <a:t>The loan funds to be advanced are for authorized operating loan purposes</a:t>
            </a:r>
          </a:p>
          <a:p>
            <a:pPr lvl="1"/>
            <a:r>
              <a:rPr lang="en-US" dirty="0"/>
              <a:t>The financial benefit to the lender and the Government from the advance will exceed the amount of the advance</a:t>
            </a:r>
          </a:p>
          <a:p>
            <a:pPr lvl="1"/>
            <a:r>
              <a:rPr lang="en-US" dirty="0"/>
              <a:t>The loss of crops or livestock is imminent unless the advance is made.</a:t>
            </a:r>
          </a:p>
        </p:txBody>
      </p:sp>
      <p:pic>
        <p:nvPicPr>
          <p:cNvPr id="10" name="Picture Placeholder 9" descr="Wheat field in golden sunlight">
            <a:extLst>
              <a:ext uri="{FF2B5EF4-FFF2-40B4-BE49-F238E27FC236}">
                <a16:creationId xmlns:a16="http://schemas.microsoft.com/office/drawing/2014/main" id="{F63632CC-E0A1-CEFF-470E-0136214FBD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077" r="24077"/>
          <a:stretch>
            <a:fillRect/>
          </a:stretch>
        </p:blipFill>
        <p:spPr/>
      </p:pic>
      <p:pic>
        <p:nvPicPr>
          <p:cNvPr id="12" name="Picture Placeholder 11" descr="Half peeled yellow corn">
            <a:extLst>
              <a:ext uri="{FF2B5EF4-FFF2-40B4-BE49-F238E27FC236}">
                <a16:creationId xmlns:a16="http://schemas.microsoft.com/office/drawing/2014/main" id="{A013D786-C7A0-14B2-0E99-E84AE48DE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9388" r="193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7891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008A9-D2BC-A3BA-1004-35C684C23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Specific Changes to Guaranteed Loan Program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7E9D93-0D41-95EF-BC3C-371F5631E909}"/>
              </a:ext>
            </a:extLst>
          </p:cNvPr>
          <p:cNvSpPr/>
          <p:nvPr/>
        </p:nvSpPr>
        <p:spPr>
          <a:xfrm>
            <a:off x="531796" y="2066667"/>
            <a:ext cx="11010110" cy="344424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Expanded opportunities for subordinations to allow refinancing of the lender’s </a:t>
            </a:r>
            <a:r>
              <a:rPr lang="en-US" sz="2400" i="1" dirty="0">
                <a:solidFill>
                  <a:srgbClr val="000000"/>
                </a:solidFill>
              </a:rPr>
              <a:t>own</a:t>
            </a:r>
            <a:r>
              <a:rPr lang="en-US" sz="2400" dirty="0">
                <a:solidFill>
                  <a:srgbClr val="000000"/>
                </a:solidFill>
              </a:rPr>
              <a:t> debt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No longer required to take a lien on all assets to facilitate a restructure that includes a balloon installment repayment plan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All lenders must receive FSA concurrence of eligibility of new borrowers involved in a transfer and assumption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ECC9A3-8D8D-517E-70CD-63E64A9BF709}"/>
              </a:ext>
            </a:extLst>
          </p:cNvPr>
          <p:cNvSpPr/>
          <p:nvPr/>
        </p:nvSpPr>
        <p:spPr>
          <a:xfrm>
            <a:off x="502157" y="5343027"/>
            <a:ext cx="11187686" cy="6040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Enhancements as a result of input for lenders</a:t>
            </a:r>
            <a:r>
              <a:rPr lang="en-US" sz="1600" b="1">
                <a:solidFill>
                  <a:srgbClr val="000000"/>
                </a:solidFill>
              </a:rPr>
              <a:t>, customers, </a:t>
            </a:r>
            <a:r>
              <a:rPr lang="en-US" sz="1600" b="1" dirty="0">
                <a:solidFill>
                  <a:srgbClr val="000000"/>
                </a:solidFill>
              </a:rPr>
              <a:t>and staff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9034D-0D0D-BFE6-0E1A-6A42DF64D1E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8BD7ED1-2E42-4ADB-8C05-599F7CF93F5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74A277E-3EDA-3EC3-FF59-6548EBABFA9C}"/>
              </a:ext>
            </a:extLst>
          </p:cNvPr>
          <p:cNvSpPr txBox="1">
            <a:spLocks/>
          </p:cNvSpPr>
          <p:nvPr/>
        </p:nvSpPr>
        <p:spPr>
          <a:xfrm>
            <a:off x="196776" y="1311521"/>
            <a:ext cx="11680150" cy="6324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58D1B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000000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0" dirty="0">
                <a:latin typeface="+mj-lt"/>
              </a:rPr>
              <a:t>While most changes in the rule affect the direct loan program, there are a handful of smaller but important changes to the guaranteed loan program</a:t>
            </a:r>
          </a:p>
        </p:txBody>
      </p:sp>
    </p:spTree>
    <p:extLst>
      <p:ext uri="{BB962C8B-B14F-4D97-AF65-F5344CB8AC3E}">
        <p14:creationId xmlns:p14="http://schemas.microsoft.com/office/powerpoint/2010/main" val="695985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0906B-A2EF-E38F-9059-29276C403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Emergency Advance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EB48-730F-1AD6-DD03-0C3C2D51E1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SEL and CLP lenders must obtain </a:t>
            </a:r>
            <a:r>
              <a:rPr lang="en-US" b="1" dirty="0"/>
              <a:t>written permission</a:t>
            </a:r>
            <a:r>
              <a:rPr lang="en-US" dirty="0"/>
              <a:t> from the Agency before an emergency advance on a guaranteed LOC can be made.</a:t>
            </a:r>
          </a:p>
          <a:p>
            <a:r>
              <a:rPr lang="en-US" dirty="0"/>
              <a:t>PLP lender may make emergency advances according to their Lender’s Agreement and CMS.</a:t>
            </a:r>
          </a:p>
        </p:txBody>
      </p:sp>
    </p:spTree>
    <p:extLst>
      <p:ext uri="{BB962C8B-B14F-4D97-AF65-F5344CB8AC3E}">
        <p14:creationId xmlns:p14="http://schemas.microsoft.com/office/powerpoint/2010/main" val="2562710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D23F5A-B67D-C56D-28D6-C45BF36F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Protective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0E559-118B-8B8B-664E-67F0BC451E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5433" y="1627908"/>
            <a:ext cx="8936950" cy="4676639"/>
          </a:xfrm>
        </p:spPr>
        <p:txBody>
          <a:bodyPr/>
          <a:lstStyle/>
          <a:p>
            <a:r>
              <a:rPr lang="en-US" dirty="0"/>
              <a:t>Protective advances are expenses incurred by a lender </a:t>
            </a:r>
            <a:r>
              <a:rPr lang="en-US" b="1" dirty="0"/>
              <a:t>to protect or preserve the collateral from loss or deterioration</a:t>
            </a:r>
            <a:r>
              <a:rPr lang="en-US" dirty="0"/>
              <a:t>.</a:t>
            </a:r>
          </a:p>
          <a:p>
            <a:r>
              <a:rPr lang="en-US" dirty="0"/>
              <a:t>Protective advances for guaranteed loans are used </a:t>
            </a:r>
            <a:r>
              <a:rPr lang="en-US" b="1" dirty="0"/>
              <a:t>ONLY when the borrower is in liquidation, liquidation is imminent, or when the lender has taken title to real property in a liquidation action</a:t>
            </a:r>
            <a:r>
              <a:rPr lang="en-US" dirty="0"/>
              <a:t>.</a:t>
            </a:r>
          </a:p>
          <a:p>
            <a:r>
              <a:rPr lang="en-US" dirty="0"/>
              <a:t>Protective advances may only be made when the lender can demonstrate the advance is in </a:t>
            </a:r>
            <a:r>
              <a:rPr lang="en-US" b="1" dirty="0"/>
              <a:t>the best interest of the lender and the Government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0" name="Picture Placeholder 9" descr="Wooden house in rustic landscape">
            <a:extLst>
              <a:ext uri="{FF2B5EF4-FFF2-40B4-BE49-F238E27FC236}">
                <a16:creationId xmlns:a16="http://schemas.microsoft.com/office/drawing/2014/main" id="{348E2BBC-9EED-CA21-D4B0-DFC6D2D84B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35264" r="35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3829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0906B-A2EF-E38F-9059-29276C4036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Protective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EB48-730F-1AD6-DD03-0C3C2D51E10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Prior </a:t>
            </a:r>
            <a:r>
              <a:rPr lang="en-US" b="1" dirty="0"/>
              <a:t>written authorization</a:t>
            </a:r>
            <a:r>
              <a:rPr lang="en-US" dirty="0"/>
              <a:t> from the Agency is required for all protective advances </a:t>
            </a:r>
            <a:r>
              <a:rPr lang="en-US" b="1" dirty="0"/>
              <a:t>in excess of $5,000 for CLP lenders and $3,000 for SEL</a:t>
            </a:r>
            <a:r>
              <a:rPr lang="en-US" dirty="0"/>
              <a:t>.</a:t>
            </a:r>
          </a:p>
          <a:p>
            <a:r>
              <a:rPr lang="en-US" dirty="0"/>
              <a:t>The dollar amount of protective advances for </a:t>
            </a:r>
            <a:r>
              <a:rPr lang="en-US" b="1" dirty="0"/>
              <a:t>PLP lenders</a:t>
            </a:r>
            <a:r>
              <a:rPr lang="en-US" dirty="0"/>
              <a:t> is </a:t>
            </a:r>
            <a:r>
              <a:rPr lang="en-US" b="1" dirty="0"/>
              <a:t>specified in their Lender’s Agreement and CMS</a:t>
            </a:r>
            <a:r>
              <a:rPr lang="en-US" dirty="0"/>
              <a:t>.  PLP lenders, for which their CMS does not contain the dollar amount of protective advances allowed, are required to obtain FSA’s written authorization for advances in excess of $5,000.</a:t>
            </a:r>
          </a:p>
        </p:txBody>
      </p:sp>
    </p:spTree>
    <p:extLst>
      <p:ext uri="{BB962C8B-B14F-4D97-AF65-F5344CB8AC3E}">
        <p14:creationId xmlns:p14="http://schemas.microsoft.com/office/powerpoint/2010/main" val="172015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6225A-0543-3F55-0FE8-067ADBDEFE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60322" y="3072759"/>
            <a:ext cx="7071356" cy="71248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63E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23544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AE9CF6-B9ED-3E66-7F89-087E17654E22}"/>
              </a:ext>
            </a:extLst>
          </p:cNvPr>
          <p:cNvSpPr/>
          <p:nvPr/>
        </p:nvSpPr>
        <p:spPr>
          <a:xfrm>
            <a:off x="0" y="609600"/>
            <a:ext cx="12192000" cy="550711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919EC7-F6F3-F632-95C2-25403317E09F}"/>
              </a:ext>
            </a:extLst>
          </p:cNvPr>
          <p:cNvSpPr/>
          <p:nvPr/>
        </p:nvSpPr>
        <p:spPr>
          <a:xfrm>
            <a:off x="3657600" y="3517901"/>
            <a:ext cx="8534399" cy="8667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Arial"/>
              </a:rPr>
              <a:t>Thank you</a:t>
            </a:r>
            <a:r>
              <a:rPr lang="en-US" altLang="en-US" sz="3600" b="1">
                <a:solidFill>
                  <a:prstClr val="white"/>
                </a:solidFill>
                <a:latin typeface="Open Sans"/>
                <a:cs typeface="Arial"/>
              </a:rPr>
              <a:t>!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957F3-39F5-D940-A239-2A58B0C569F8}"/>
              </a:ext>
            </a:extLst>
          </p:cNvPr>
          <p:cNvSpPr txBox="1"/>
          <p:nvPr/>
        </p:nvSpPr>
        <p:spPr>
          <a:xfrm>
            <a:off x="3657600" y="4425430"/>
            <a:ext cx="7548408" cy="369332"/>
          </a:xfrm>
          <a:prstGeom prst="rect">
            <a:avLst/>
          </a:prstGeom>
          <a:noFill/>
        </p:spPr>
        <p:txBody>
          <a:bodyPr wrap="square" lIns="365760">
            <a:spAutoFit/>
          </a:bodyPr>
          <a:lstStyle/>
          <a:p>
            <a:pPr marL="0" indent="0">
              <a:buSzPct val="90000"/>
              <a:buNone/>
              <a:defRPr/>
            </a:pPr>
            <a:r>
              <a:rPr lang="en-US" sz="1800" i="1">
                <a:solidFill>
                  <a:schemeClr val="bg1"/>
                </a:solidFill>
              </a:rPr>
              <a:t>USDA is an equal opportunity provider, employer, and lender.</a:t>
            </a:r>
          </a:p>
        </p:txBody>
      </p:sp>
    </p:spTree>
    <p:extLst>
      <p:ext uri="{BB962C8B-B14F-4D97-AF65-F5344CB8AC3E}">
        <p14:creationId xmlns:p14="http://schemas.microsoft.com/office/powerpoint/2010/main" val="3897557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1">
            <a:extLst>
              <a:ext uri="{FF2B5EF4-FFF2-40B4-BE49-F238E27FC236}">
                <a16:creationId xmlns:a16="http://schemas.microsoft.com/office/drawing/2014/main" id="{B17A6BD3-83CB-0192-D04E-C00BAEF00A98}"/>
              </a:ext>
            </a:extLst>
          </p:cNvPr>
          <p:cNvSpPr/>
          <p:nvPr/>
        </p:nvSpPr>
        <p:spPr bwMode="gray">
          <a:xfrm flipH="1">
            <a:off x="1940173" y="3223308"/>
            <a:ext cx="8311654" cy="8252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algn="ctr">
            <a:solidFill>
              <a:schemeClr val="accent1"/>
            </a:solidFill>
            <a:miter lim="800000"/>
            <a:headEnd/>
            <a:tailEnd/>
          </a:ln>
        </p:spPr>
        <p:txBody>
          <a:bodyPr wrap="square" lIns="822960" tIns="88900" rIns="91440" bIns="8890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Loan Collateral Requirements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C01387-7BAB-4BE6-875C-9B623704B2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6" y="832704"/>
            <a:ext cx="11690424" cy="4582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 Rule Changes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Rounded Rectangle 1">
            <a:extLst>
              <a:ext uri="{FF2B5EF4-FFF2-40B4-BE49-F238E27FC236}">
                <a16:creationId xmlns:a16="http://schemas.microsoft.com/office/drawing/2014/main" id="{8ADFF071-7216-D015-C200-DE63DFEBB381}"/>
              </a:ext>
            </a:extLst>
          </p:cNvPr>
          <p:cNvSpPr/>
          <p:nvPr/>
        </p:nvSpPr>
        <p:spPr bwMode="gray">
          <a:xfrm flipH="1">
            <a:off x="1940173" y="4214520"/>
            <a:ext cx="8311654" cy="825299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19050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 lIns="822960" tIns="88900" rIns="91440" bIns="8890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lang="en-US" sz="2000" b="1" kern="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Loan Repayment Terms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</p:txBody>
      </p:sp>
      <p:grpSp>
        <p:nvGrpSpPr>
          <p:cNvPr id="47" name="Graphic 4">
            <a:extLst>
              <a:ext uri="{FF2B5EF4-FFF2-40B4-BE49-F238E27FC236}">
                <a16:creationId xmlns:a16="http://schemas.microsoft.com/office/drawing/2014/main" id="{1E895502-B8CF-6F39-90BF-E236797E98DB}"/>
              </a:ext>
            </a:extLst>
          </p:cNvPr>
          <p:cNvGrpSpPr/>
          <p:nvPr/>
        </p:nvGrpSpPr>
        <p:grpSpPr>
          <a:xfrm>
            <a:off x="2070706" y="3340100"/>
            <a:ext cx="583815" cy="583271"/>
            <a:chOff x="905454" y="2855717"/>
            <a:chExt cx="361670" cy="361333"/>
          </a:xfrm>
          <a:solidFill>
            <a:schemeClr val="bg1"/>
          </a:solidFill>
        </p:grpSpPr>
        <p:sp>
          <p:nvSpPr>
            <p:cNvPr id="48" name="Graphic 4">
              <a:extLst>
                <a:ext uri="{FF2B5EF4-FFF2-40B4-BE49-F238E27FC236}">
                  <a16:creationId xmlns:a16="http://schemas.microsoft.com/office/drawing/2014/main" id="{3F086138-3597-152D-DF4B-442EBC3C7860}"/>
                </a:ext>
              </a:extLst>
            </p:cNvPr>
            <p:cNvSpPr/>
            <p:nvPr/>
          </p:nvSpPr>
          <p:spPr>
            <a:xfrm>
              <a:off x="1122711" y="2958499"/>
              <a:ext cx="17252" cy="17236"/>
            </a:xfrm>
            <a:custGeom>
              <a:avLst/>
              <a:gdLst>
                <a:gd name="connsiteX0" fmla="*/ 0 w 17252"/>
                <a:gd name="connsiteY0" fmla="*/ 0 h 17236"/>
                <a:gd name="connsiteX1" fmla="*/ 0 w 17252"/>
                <a:gd name="connsiteY1" fmla="*/ 17237 h 17236"/>
                <a:gd name="connsiteX2" fmla="*/ 17253 w 17252"/>
                <a:gd name="connsiteY2" fmla="*/ 17237 h 1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2" h="17236">
                  <a:moveTo>
                    <a:pt x="0" y="0"/>
                  </a:moveTo>
                  <a:lnTo>
                    <a:pt x="0" y="17237"/>
                  </a:lnTo>
                  <a:lnTo>
                    <a:pt x="17253" y="17237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4">
              <a:extLst>
                <a:ext uri="{FF2B5EF4-FFF2-40B4-BE49-F238E27FC236}">
                  <a16:creationId xmlns:a16="http://schemas.microsoft.com/office/drawing/2014/main" id="{6ED22A13-4E93-FD0E-63A5-3B89804EA586}"/>
                </a:ext>
              </a:extLst>
            </p:cNvPr>
            <p:cNvSpPr/>
            <p:nvPr/>
          </p:nvSpPr>
          <p:spPr>
            <a:xfrm>
              <a:off x="905454" y="2855717"/>
              <a:ext cx="361670" cy="361333"/>
            </a:xfrm>
            <a:custGeom>
              <a:avLst/>
              <a:gdLst>
                <a:gd name="connsiteX0" fmla="*/ 180835 w 361670"/>
                <a:gd name="connsiteY0" fmla="*/ 0 h 361333"/>
                <a:gd name="connsiteX1" fmla="*/ 0 w 361670"/>
                <a:gd name="connsiteY1" fmla="*/ 180667 h 361333"/>
                <a:gd name="connsiteX2" fmla="*/ 180835 w 361670"/>
                <a:gd name="connsiteY2" fmla="*/ 361333 h 361333"/>
                <a:gd name="connsiteX3" fmla="*/ 361670 w 361670"/>
                <a:gd name="connsiteY3" fmla="*/ 180667 h 361333"/>
                <a:gd name="connsiteX4" fmla="*/ 180835 w 361670"/>
                <a:gd name="connsiteY4" fmla="*/ 0 h 361333"/>
                <a:gd name="connsiteX5" fmla="*/ 256237 w 361670"/>
                <a:gd name="connsiteY5" fmla="*/ 273873 h 361333"/>
                <a:gd name="connsiteX6" fmla="*/ 249847 w 361670"/>
                <a:gd name="connsiteY6" fmla="*/ 280257 h 361333"/>
                <a:gd name="connsiteX7" fmla="*/ 115658 w 361670"/>
                <a:gd name="connsiteY7" fmla="*/ 280257 h 361333"/>
                <a:gd name="connsiteX8" fmla="*/ 109268 w 361670"/>
                <a:gd name="connsiteY8" fmla="*/ 273873 h 361333"/>
                <a:gd name="connsiteX9" fmla="*/ 109268 w 361670"/>
                <a:gd name="connsiteY9" fmla="*/ 86822 h 361333"/>
                <a:gd name="connsiteX10" fmla="*/ 115658 w 361670"/>
                <a:gd name="connsiteY10" fmla="*/ 80438 h 361333"/>
                <a:gd name="connsiteX11" fmla="*/ 210229 w 361670"/>
                <a:gd name="connsiteY11" fmla="*/ 80438 h 361333"/>
                <a:gd name="connsiteX12" fmla="*/ 210229 w 361670"/>
                <a:gd name="connsiteY12" fmla="*/ 80438 h 361333"/>
                <a:gd name="connsiteX13" fmla="*/ 210229 w 361670"/>
                <a:gd name="connsiteY13" fmla="*/ 80438 h 361333"/>
                <a:gd name="connsiteX14" fmla="*/ 210868 w 361670"/>
                <a:gd name="connsiteY14" fmla="*/ 80438 h 361333"/>
                <a:gd name="connsiteX15" fmla="*/ 212785 w 361670"/>
                <a:gd name="connsiteY15" fmla="*/ 81076 h 361333"/>
                <a:gd name="connsiteX16" fmla="*/ 214702 w 361670"/>
                <a:gd name="connsiteY16" fmla="*/ 82353 h 361333"/>
                <a:gd name="connsiteX17" fmla="*/ 253680 w 361670"/>
                <a:gd name="connsiteY17" fmla="*/ 121296 h 361333"/>
                <a:gd name="connsiteX18" fmla="*/ 254959 w 361670"/>
                <a:gd name="connsiteY18" fmla="*/ 123211 h 361333"/>
                <a:gd name="connsiteX19" fmla="*/ 255597 w 361670"/>
                <a:gd name="connsiteY19" fmla="*/ 125764 h 361333"/>
                <a:gd name="connsiteX20" fmla="*/ 255597 w 361670"/>
                <a:gd name="connsiteY20" fmla="*/ 145555 h 361333"/>
                <a:gd name="connsiteX21" fmla="*/ 249208 w 361670"/>
                <a:gd name="connsiteY21" fmla="*/ 151939 h 361333"/>
                <a:gd name="connsiteX22" fmla="*/ 242818 w 361670"/>
                <a:gd name="connsiteY22" fmla="*/ 145555 h 361333"/>
                <a:gd name="connsiteX23" fmla="*/ 242818 w 361670"/>
                <a:gd name="connsiteY23" fmla="*/ 132148 h 361333"/>
                <a:gd name="connsiteX24" fmla="*/ 210229 w 361670"/>
                <a:gd name="connsiteY24" fmla="*/ 132148 h 361333"/>
                <a:gd name="connsiteX25" fmla="*/ 203839 w 361670"/>
                <a:gd name="connsiteY25" fmla="*/ 125764 h 361333"/>
                <a:gd name="connsiteX26" fmla="*/ 203839 w 361670"/>
                <a:gd name="connsiteY26" fmla="*/ 92568 h 361333"/>
                <a:gd name="connsiteX27" fmla="*/ 122048 w 361670"/>
                <a:gd name="connsiteY27" fmla="*/ 92568 h 361333"/>
                <a:gd name="connsiteX28" fmla="*/ 122048 w 361670"/>
                <a:gd name="connsiteY28" fmla="*/ 266850 h 361333"/>
                <a:gd name="connsiteX29" fmla="*/ 243457 w 361670"/>
                <a:gd name="connsiteY29" fmla="*/ 266850 h 361333"/>
                <a:gd name="connsiteX30" fmla="*/ 243457 w 361670"/>
                <a:gd name="connsiteY30" fmla="*/ 255359 h 361333"/>
                <a:gd name="connsiteX31" fmla="*/ 249847 w 361670"/>
                <a:gd name="connsiteY31" fmla="*/ 248975 h 361333"/>
                <a:gd name="connsiteX32" fmla="*/ 256237 w 361670"/>
                <a:gd name="connsiteY32" fmla="*/ 255359 h 361333"/>
                <a:gd name="connsiteX33" fmla="*/ 256237 w 361670"/>
                <a:gd name="connsiteY33" fmla="*/ 273873 h 361333"/>
                <a:gd name="connsiteX34" fmla="*/ 230677 w 361670"/>
                <a:gd name="connsiteY34" fmla="*/ 248975 h 361333"/>
                <a:gd name="connsiteX35" fmla="*/ 230677 w 361670"/>
                <a:gd name="connsiteY35" fmla="*/ 248975 h 361333"/>
                <a:gd name="connsiteX36" fmla="*/ 227482 w 361670"/>
                <a:gd name="connsiteY36" fmla="*/ 249614 h 361333"/>
                <a:gd name="connsiteX37" fmla="*/ 141857 w 361670"/>
                <a:gd name="connsiteY37" fmla="*/ 249614 h 361333"/>
                <a:gd name="connsiteX38" fmla="*/ 135467 w 361670"/>
                <a:gd name="connsiteY38" fmla="*/ 243230 h 361333"/>
                <a:gd name="connsiteX39" fmla="*/ 141857 w 361670"/>
                <a:gd name="connsiteY39" fmla="*/ 236846 h 361333"/>
                <a:gd name="connsiteX40" fmla="*/ 198727 w 361670"/>
                <a:gd name="connsiteY40" fmla="*/ 236846 h 361333"/>
                <a:gd name="connsiteX41" fmla="*/ 187864 w 361670"/>
                <a:gd name="connsiteY41" fmla="*/ 222801 h 361333"/>
                <a:gd name="connsiteX42" fmla="*/ 141218 w 361670"/>
                <a:gd name="connsiteY42" fmla="*/ 222801 h 361333"/>
                <a:gd name="connsiteX43" fmla="*/ 134828 w 361670"/>
                <a:gd name="connsiteY43" fmla="*/ 216417 h 361333"/>
                <a:gd name="connsiteX44" fmla="*/ 141218 w 361670"/>
                <a:gd name="connsiteY44" fmla="*/ 210033 h 361333"/>
                <a:gd name="connsiteX45" fmla="*/ 141218 w 361670"/>
                <a:gd name="connsiteY45" fmla="*/ 210033 h 361333"/>
                <a:gd name="connsiteX46" fmla="*/ 183391 w 361670"/>
                <a:gd name="connsiteY46" fmla="*/ 210033 h 361333"/>
                <a:gd name="connsiteX47" fmla="*/ 182752 w 361670"/>
                <a:gd name="connsiteY47" fmla="*/ 201734 h 361333"/>
                <a:gd name="connsiteX48" fmla="*/ 183391 w 361670"/>
                <a:gd name="connsiteY48" fmla="*/ 195350 h 361333"/>
                <a:gd name="connsiteX49" fmla="*/ 141218 w 361670"/>
                <a:gd name="connsiteY49" fmla="*/ 195350 h 361333"/>
                <a:gd name="connsiteX50" fmla="*/ 134828 w 361670"/>
                <a:gd name="connsiteY50" fmla="*/ 188966 h 361333"/>
                <a:gd name="connsiteX51" fmla="*/ 141218 w 361670"/>
                <a:gd name="connsiteY51" fmla="*/ 182582 h 361333"/>
                <a:gd name="connsiteX52" fmla="*/ 186586 w 361670"/>
                <a:gd name="connsiteY52" fmla="*/ 182582 h 361333"/>
                <a:gd name="connsiteX53" fmla="*/ 195532 w 361670"/>
                <a:gd name="connsiteY53" fmla="*/ 168537 h 361333"/>
                <a:gd name="connsiteX54" fmla="*/ 141218 w 361670"/>
                <a:gd name="connsiteY54" fmla="*/ 168537 h 361333"/>
                <a:gd name="connsiteX55" fmla="*/ 134828 w 361670"/>
                <a:gd name="connsiteY55" fmla="*/ 162153 h 361333"/>
                <a:gd name="connsiteX56" fmla="*/ 141218 w 361670"/>
                <a:gd name="connsiteY56" fmla="*/ 155769 h 361333"/>
                <a:gd name="connsiteX57" fmla="*/ 215980 w 361670"/>
                <a:gd name="connsiteY57" fmla="*/ 155769 h 361333"/>
                <a:gd name="connsiteX58" fmla="*/ 216619 w 361670"/>
                <a:gd name="connsiteY58" fmla="*/ 155769 h 361333"/>
                <a:gd name="connsiteX59" fmla="*/ 230038 w 361670"/>
                <a:gd name="connsiteY59" fmla="*/ 153854 h 361333"/>
                <a:gd name="connsiteX60" fmla="*/ 277323 w 361670"/>
                <a:gd name="connsiteY60" fmla="*/ 201095 h 361333"/>
                <a:gd name="connsiteX61" fmla="*/ 230677 w 361670"/>
                <a:gd name="connsiteY61" fmla="*/ 248975 h 36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61670" h="361333">
                  <a:moveTo>
                    <a:pt x="180835" y="0"/>
                  </a:moveTo>
                  <a:cubicBezTo>
                    <a:pt x="80513" y="0"/>
                    <a:pt x="0" y="81076"/>
                    <a:pt x="0" y="180667"/>
                  </a:cubicBezTo>
                  <a:cubicBezTo>
                    <a:pt x="0" y="280257"/>
                    <a:pt x="81152" y="361333"/>
                    <a:pt x="180835" y="361333"/>
                  </a:cubicBezTo>
                  <a:cubicBezTo>
                    <a:pt x="281157" y="361333"/>
                    <a:pt x="361670" y="280257"/>
                    <a:pt x="361670" y="180667"/>
                  </a:cubicBezTo>
                  <a:cubicBezTo>
                    <a:pt x="361670" y="81076"/>
                    <a:pt x="281157" y="0"/>
                    <a:pt x="180835" y="0"/>
                  </a:cubicBezTo>
                  <a:close/>
                  <a:moveTo>
                    <a:pt x="256237" y="273873"/>
                  </a:moveTo>
                  <a:cubicBezTo>
                    <a:pt x="256237" y="277703"/>
                    <a:pt x="253680" y="280257"/>
                    <a:pt x="249847" y="280257"/>
                  </a:cubicBezTo>
                  <a:lnTo>
                    <a:pt x="115658" y="280257"/>
                  </a:lnTo>
                  <a:cubicBezTo>
                    <a:pt x="111824" y="280257"/>
                    <a:pt x="109268" y="277703"/>
                    <a:pt x="109268" y="273873"/>
                  </a:cubicBezTo>
                  <a:lnTo>
                    <a:pt x="109268" y="86822"/>
                  </a:lnTo>
                  <a:cubicBezTo>
                    <a:pt x="109268" y="82992"/>
                    <a:pt x="111824" y="80438"/>
                    <a:pt x="115658" y="80438"/>
                  </a:cubicBezTo>
                  <a:lnTo>
                    <a:pt x="210229" y="80438"/>
                  </a:lnTo>
                  <a:cubicBezTo>
                    <a:pt x="210229" y="80438"/>
                    <a:pt x="210229" y="80438"/>
                    <a:pt x="210229" y="80438"/>
                  </a:cubicBezTo>
                  <a:cubicBezTo>
                    <a:pt x="210229" y="80438"/>
                    <a:pt x="210229" y="80438"/>
                    <a:pt x="210229" y="80438"/>
                  </a:cubicBezTo>
                  <a:cubicBezTo>
                    <a:pt x="210229" y="80438"/>
                    <a:pt x="210229" y="80438"/>
                    <a:pt x="210868" y="80438"/>
                  </a:cubicBezTo>
                  <a:cubicBezTo>
                    <a:pt x="211507" y="80438"/>
                    <a:pt x="212146" y="80438"/>
                    <a:pt x="212785" y="81076"/>
                  </a:cubicBezTo>
                  <a:cubicBezTo>
                    <a:pt x="213424" y="81715"/>
                    <a:pt x="214063" y="81715"/>
                    <a:pt x="214702" y="82353"/>
                  </a:cubicBezTo>
                  <a:lnTo>
                    <a:pt x="253680" y="121296"/>
                  </a:lnTo>
                  <a:cubicBezTo>
                    <a:pt x="254320" y="121934"/>
                    <a:pt x="254959" y="122572"/>
                    <a:pt x="254959" y="123211"/>
                  </a:cubicBezTo>
                  <a:cubicBezTo>
                    <a:pt x="255597" y="123849"/>
                    <a:pt x="255597" y="125126"/>
                    <a:pt x="255597" y="125764"/>
                  </a:cubicBezTo>
                  <a:lnTo>
                    <a:pt x="255597" y="145555"/>
                  </a:lnTo>
                  <a:cubicBezTo>
                    <a:pt x="255597" y="149385"/>
                    <a:pt x="253042" y="151939"/>
                    <a:pt x="249208" y="151939"/>
                  </a:cubicBezTo>
                  <a:cubicBezTo>
                    <a:pt x="245374" y="151939"/>
                    <a:pt x="242818" y="149385"/>
                    <a:pt x="242818" y="145555"/>
                  </a:cubicBezTo>
                  <a:lnTo>
                    <a:pt x="242818" y="132148"/>
                  </a:lnTo>
                  <a:lnTo>
                    <a:pt x="210229" y="132148"/>
                  </a:lnTo>
                  <a:cubicBezTo>
                    <a:pt x="206395" y="132148"/>
                    <a:pt x="203839" y="129595"/>
                    <a:pt x="203839" y="125764"/>
                  </a:cubicBezTo>
                  <a:lnTo>
                    <a:pt x="203839" y="92568"/>
                  </a:lnTo>
                  <a:lnTo>
                    <a:pt x="122048" y="92568"/>
                  </a:lnTo>
                  <a:lnTo>
                    <a:pt x="122048" y="266850"/>
                  </a:lnTo>
                  <a:lnTo>
                    <a:pt x="243457" y="266850"/>
                  </a:lnTo>
                  <a:lnTo>
                    <a:pt x="243457" y="255359"/>
                  </a:lnTo>
                  <a:cubicBezTo>
                    <a:pt x="243457" y="251529"/>
                    <a:pt x="246013" y="248975"/>
                    <a:pt x="249847" y="248975"/>
                  </a:cubicBezTo>
                  <a:cubicBezTo>
                    <a:pt x="253680" y="248975"/>
                    <a:pt x="256237" y="251529"/>
                    <a:pt x="256237" y="255359"/>
                  </a:cubicBezTo>
                  <a:lnTo>
                    <a:pt x="256237" y="273873"/>
                  </a:lnTo>
                  <a:close/>
                  <a:moveTo>
                    <a:pt x="230677" y="248975"/>
                  </a:moveTo>
                  <a:cubicBezTo>
                    <a:pt x="230677" y="248975"/>
                    <a:pt x="230038" y="248975"/>
                    <a:pt x="230677" y="248975"/>
                  </a:cubicBezTo>
                  <a:cubicBezTo>
                    <a:pt x="229399" y="248975"/>
                    <a:pt x="228760" y="249614"/>
                    <a:pt x="227482" y="249614"/>
                  </a:cubicBezTo>
                  <a:lnTo>
                    <a:pt x="141857" y="249614"/>
                  </a:lnTo>
                  <a:cubicBezTo>
                    <a:pt x="138023" y="249614"/>
                    <a:pt x="135467" y="247060"/>
                    <a:pt x="135467" y="243230"/>
                  </a:cubicBezTo>
                  <a:cubicBezTo>
                    <a:pt x="135467" y="239399"/>
                    <a:pt x="138023" y="236846"/>
                    <a:pt x="141857" y="236846"/>
                  </a:cubicBezTo>
                  <a:lnTo>
                    <a:pt x="198727" y="236846"/>
                  </a:lnTo>
                  <a:cubicBezTo>
                    <a:pt x="194254" y="233015"/>
                    <a:pt x="190420" y="227908"/>
                    <a:pt x="187864" y="222801"/>
                  </a:cubicBezTo>
                  <a:lnTo>
                    <a:pt x="141218" y="222801"/>
                  </a:lnTo>
                  <a:cubicBezTo>
                    <a:pt x="137384" y="222801"/>
                    <a:pt x="134828" y="220247"/>
                    <a:pt x="134828" y="216417"/>
                  </a:cubicBezTo>
                  <a:cubicBezTo>
                    <a:pt x="134828" y="212587"/>
                    <a:pt x="137384" y="210033"/>
                    <a:pt x="141218" y="210033"/>
                  </a:cubicBezTo>
                  <a:cubicBezTo>
                    <a:pt x="141218" y="210033"/>
                    <a:pt x="141218" y="210033"/>
                    <a:pt x="141218" y="210033"/>
                  </a:cubicBezTo>
                  <a:lnTo>
                    <a:pt x="183391" y="210033"/>
                  </a:lnTo>
                  <a:cubicBezTo>
                    <a:pt x="182752" y="207479"/>
                    <a:pt x="182752" y="204926"/>
                    <a:pt x="182752" y="201734"/>
                  </a:cubicBezTo>
                  <a:cubicBezTo>
                    <a:pt x="182752" y="199819"/>
                    <a:pt x="182752" y="197903"/>
                    <a:pt x="183391" y="195350"/>
                  </a:cubicBezTo>
                  <a:lnTo>
                    <a:pt x="141218" y="195350"/>
                  </a:lnTo>
                  <a:cubicBezTo>
                    <a:pt x="137384" y="195350"/>
                    <a:pt x="134828" y="192796"/>
                    <a:pt x="134828" y="188966"/>
                  </a:cubicBezTo>
                  <a:cubicBezTo>
                    <a:pt x="134828" y="185135"/>
                    <a:pt x="137384" y="182582"/>
                    <a:pt x="141218" y="182582"/>
                  </a:cubicBezTo>
                  <a:lnTo>
                    <a:pt x="186586" y="182582"/>
                  </a:lnTo>
                  <a:cubicBezTo>
                    <a:pt x="189142" y="177475"/>
                    <a:pt x="191698" y="173006"/>
                    <a:pt x="195532" y="168537"/>
                  </a:cubicBezTo>
                  <a:lnTo>
                    <a:pt x="141218" y="168537"/>
                  </a:lnTo>
                  <a:cubicBezTo>
                    <a:pt x="137384" y="168537"/>
                    <a:pt x="134828" y="165984"/>
                    <a:pt x="134828" y="162153"/>
                  </a:cubicBezTo>
                  <a:cubicBezTo>
                    <a:pt x="134828" y="158323"/>
                    <a:pt x="137384" y="155769"/>
                    <a:pt x="141218" y="155769"/>
                  </a:cubicBezTo>
                  <a:lnTo>
                    <a:pt x="215980" y="155769"/>
                  </a:lnTo>
                  <a:cubicBezTo>
                    <a:pt x="215980" y="155769"/>
                    <a:pt x="216619" y="155769"/>
                    <a:pt x="216619" y="155769"/>
                  </a:cubicBezTo>
                  <a:cubicBezTo>
                    <a:pt x="221092" y="154492"/>
                    <a:pt x="225565" y="153854"/>
                    <a:pt x="230038" y="153854"/>
                  </a:cubicBezTo>
                  <a:cubicBezTo>
                    <a:pt x="256237" y="153854"/>
                    <a:pt x="277323" y="174921"/>
                    <a:pt x="277323" y="201095"/>
                  </a:cubicBezTo>
                  <a:cubicBezTo>
                    <a:pt x="277323" y="227270"/>
                    <a:pt x="256875" y="248975"/>
                    <a:pt x="230677" y="248975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4">
              <a:extLst>
                <a:ext uri="{FF2B5EF4-FFF2-40B4-BE49-F238E27FC236}">
                  <a16:creationId xmlns:a16="http://schemas.microsoft.com/office/drawing/2014/main" id="{C48394FA-3E69-7D87-2809-7B859B6F8D5E}"/>
                </a:ext>
              </a:extLst>
            </p:cNvPr>
            <p:cNvSpPr/>
            <p:nvPr/>
          </p:nvSpPr>
          <p:spPr>
            <a:xfrm>
              <a:off x="1101625" y="3022339"/>
              <a:ext cx="69011" cy="68947"/>
            </a:xfrm>
            <a:custGeom>
              <a:avLst/>
              <a:gdLst>
                <a:gd name="connsiteX0" fmla="*/ 34506 w 69011"/>
                <a:gd name="connsiteY0" fmla="*/ 0 h 68947"/>
                <a:gd name="connsiteX1" fmla="*/ 0 w 69011"/>
                <a:gd name="connsiteY1" fmla="*/ 34474 h 68947"/>
                <a:gd name="connsiteX2" fmla="*/ 34506 w 69011"/>
                <a:gd name="connsiteY2" fmla="*/ 68947 h 68947"/>
                <a:gd name="connsiteX3" fmla="*/ 69011 w 69011"/>
                <a:gd name="connsiteY3" fmla="*/ 34474 h 68947"/>
                <a:gd name="connsiteX4" fmla="*/ 34506 w 69011"/>
                <a:gd name="connsiteY4" fmla="*/ 0 h 68947"/>
                <a:gd name="connsiteX5" fmla="*/ 34506 w 69011"/>
                <a:gd name="connsiteY5" fmla="*/ 30005 h 68947"/>
                <a:gd name="connsiteX6" fmla="*/ 48564 w 69011"/>
                <a:gd name="connsiteY6" fmla="*/ 44050 h 68947"/>
                <a:gd name="connsiteX7" fmla="*/ 39618 w 69011"/>
                <a:gd name="connsiteY7" fmla="*/ 56818 h 68947"/>
                <a:gd name="connsiteX8" fmla="*/ 39618 w 69011"/>
                <a:gd name="connsiteY8" fmla="*/ 58733 h 68947"/>
                <a:gd name="connsiteX9" fmla="*/ 34506 w 69011"/>
                <a:gd name="connsiteY9" fmla="*/ 63840 h 68947"/>
                <a:gd name="connsiteX10" fmla="*/ 29394 w 69011"/>
                <a:gd name="connsiteY10" fmla="*/ 58733 h 68947"/>
                <a:gd name="connsiteX11" fmla="*/ 29394 w 69011"/>
                <a:gd name="connsiteY11" fmla="*/ 56818 h 68947"/>
                <a:gd name="connsiteX12" fmla="*/ 20448 w 69011"/>
                <a:gd name="connsiteY12" fmla="*/ 44050 h 68947"/>
                <a:gd name="connsiteX13" fmla="*/ 25560 w 69011"/>
                <a:gd name="connsiteY13" fmla="*/ 38942 h 68947"/>
                <a:gd name="connsiteX14" fmla="*/ 30672 w 69011"/>
                <a:gd name="connsiteY14" fmla="*/ 44050 h 68947"/>
                <a:gd name="connsiteX15" fmla="*/ 35145 w 69011"/>
                <a:gd name="connsiteY15" fmla="*/ 48518 h 68947"/>
                <a:gd name="connsiteX16" fmla="*/ 39618 w 69011"/>
                <a:gd name="connsiteY16" fmla="*/ 44050 h 68947"/>
                <a:gd name="connsiteX17" fmla="*/ 35145 w 69011"/>
                <a:gd name="connsiteY17" fmla="*/ 39581 h 68947"/>
                <a:gd name="connsiteX18" fmla="*/ 21087 w 69011"/>
                <a:gd name="connsiteY18" fmla="*/ 25536 h 68947"/>
                <a:gd name="connsiteX19" fmla="*/ 30033 w 69011"/>
                <a:gd name="connsiteY19" fmla="*/ 12768 h 68947"/>
                <a:gd name="connsiteX20" fmla="*/ 30033 w 69011"/>
                <a:gd name="connsiteY20" fmla="*/ 10853 h 68947"/>
                <a:gd name="connsiteX21" fmla="*/ 35145 w 69011"/>
                <a:gd name="connsiteY21" fmla="*/ 5746 h 68947"/>
                <a:gd name="connsiteX22" fmla="*/ 40257 w 69011"/>
                <a:gd name="connsiteY22" fmla="*/ 10853 h 68947"/>
                <a:gd name="connsiteX23" fmla="*/ 40257 w 69011"/>
                <a:gd name="connsiteY23" fmla="*/ 12768 h 68947"/>
                <a:gd name="connsiteX24" fmla="*/ 49203 w 69011"/>
                <a:gd name="connsiteY24" fmla="*/ 25536 h 68947"/>
                <a:gd name="connsiteX25" fmla="*/ 44091 w 69011"/>
                <a:gd name="connsiteY25" fmla="*/ 30643 h 68947"/>
                <a:gd name="connsiteX26" fmla="*/ 38979 w 69011"/>
                <a:gd name="connsiteY26" fmla="*/ 25536 h 68947"/>
                <a:gd name="connsiteX27" fmla="*/ 34506 w 69011"/>
                <a:gd name="connsiteY27" fmla="*/ 21067 h 68947"/>
                <a:gd name="connsiteX28" fmla="*/ 30033 w 69011"/>
                <a:gd name="connsiteY28" fmla="*/ 25536 h 68947"/>
                <a:gd name="connsiteX29" fmla="*/ 34506 w 69011"/>
                <a:gd name="connsiteY29" fmla="*/ 30005 h 6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011" h="68947">
                  <a:moveTo>
                    <a:pt x="34506" y="0"/>
                  </a:moveTo>
                  <a:cubicBezTo>
                    <a:pt x="15336" y="0"/>
                    <a:pt x="0" y="15322"/>
                    <a:pt x="0" y="34474"/>
                  </a:cubicBezTo>
                  <a:cubicBezTo>
                    <a:pt x="0" y="53626"/>
                    <a:pt x="15336" y="68947"/>
                    <a:pt x="34506" y="68947"/>
                  </a:cubicBezTo>
                  <a:cubicBezTo>
                    <a:pt x="53676" y="68947"/>
                    <a:pt x="69011" y="53626"/>
                    <a:pt x="69011" y="34474"/>
                  </a:cubicBezTo>
                  <a:cubicBezTo>
                    <a:pt x="69011" y="15322"/>
                    <a:pt x="53676" y="0"/>
                    <a:pt x="34506" y="0"/>
                  </a:cubicBezTo>
                  <a:close/>
                  <a:moveTo>
                    <a:pt x="34506" y="30005"/>
                  </a:moveTo>
                  <a:cubicBezTo>
                    <a:pt x="42174" y="30005"/>
                    <a:pt x="48564" y="36389"/>
                    <a:pt x="48564" y="44050"/>
                  </a:cubicBezTo>
                  <a:cubicBezTo>
                    <a:pt x="48564" y="49795"/>
                    <a:pt x="44730" y="54902"/>
                    <a:pt x="39618" y="56818"/>
                  </a:cubicBezTo>
                  <a:lnTo>
                    <a:pt x="39618" y="58733"/>
                  </a:lnTo>
                  <a:cubicBezTo>
                    <a:pt x="39618" y="61286"/>
                    <a:pt x="37701" y="63840"/>
                    <a:pt x="34506" y="63840"/>
                  </a:cubicBezTo>
                  <a:cubicBezTo>
                    <a:pt x="31311" y="63840"/>
                    <a:pt x="29394" y="61925"/>
                    <a:pt x="29394" y="58733"/>
                  </a:cubicBezTo>
                  <a:lnTo>
                    <a:pt x="29394" y="56818"/>
                  </a:lnTo>
                  <a:cubicBezTo>
                    <a:pt x="24282" y="54902"/>
                    <a:pt x="20448" y="49795"/>
                    <a:pt x="20448" y="44050"/>
                  </a:cubicBezTo>
                  <a:cubicBezTo>
                    <a:pt x="20448" y="41496"/>
                    <a:pt x="22365" y="38942"/>
                    <a:pt x="25560" y="38942"/>
                  </a:cubicBezTo>
                  <a:cubicBezTo>
                    <a:pt x="28755" y="38942"/>
                    <a:pt x="30672" y="40858"/>
                    <a:pt x="30672" y="44050"/>
                  </a:cubicBezTo>
                  <a:cubicBezTo>
                    <a:pt x="30672" y="46603"/>
                    <a:pt x="32589" y="48518"/>
                    <a:pt x="35145" y="48518"/>
                  </a:cubicBezTo>
                  <a:cubicBezTo>
                    <a:pt x="37701" y="48518"/>
                    <a:pt x="39618" y="46603"/>
                    <a:pt x="39618" y="44050"/>
                  </a:cubicBezTo>
                  <a:cubicBezTo>
                    <a:pt x="39618" y="41496"/>
                    <a:pt x="37701" y="39581"/>
                    <a:pt x="35145" y="39581"/>
                  </a:cubicBezTo>
                  <a:cubicBezTo>
                    <a:pt x="27477" y="39581"/>
                    <a:pt x="21087" y="33197"/>
                    <a:pt x="21087" y="25536"/>
                  </a:cubicBezTo>
                  <a:cubicBezTo>
                    <a:pt x="21087" y="19790"/>
                    <a:pt x="24921" y="14683"/>
                    <a:pt x="30033" y="12768"/>
                  </a:cubicBezTo>
                  <a:lnTo>
                    <a:pt x="30033" y="10853"/>
                  </a:lnTo>
                  <a:cubicBezTo>
                    <a:pt x="30033" y="8299"/>
                    <a:pt x="31950" y="5746"/>
                    <a:pt x="35145" y="5746"/>
                  </a:cubicBezTo>
                  <a:cubicBezTo>
                    <a:pt x="38340" y="5746"/>
                    <a:pt x="40257" y="7661"/>
                    <a:pt x="40257" y="10853"/>
                  </a:cubicBezTo>
                  <a:lnTo>
                    <a:pt x="40257" y="12768"/>
                  </a:lnTo>
                  <a:cubicBezTo>
                    <a:pt x="45369" y="14683"/>
                    <a:pt x="49203" y="19790"/>
                    <a:pt x="49203" y="25536"/>
                  </a:cubicBezTo>
                  <a:cubicBezTo>
                    <a:pt x="49203" y="28090"/>
                    <a:pt x="47286" y="30643"/>
                    <a:pt x="44091" y="30643"/>
                  </a:cubicBezTo>
                  <a:cubicBezTo>
                    <a:pt x="40896" y="30643"/>
                    <a:pt x="38979" y="28728"/>
                    <a:pt x="38979" y="25536"/>
                  </a:cubicBezTo>
                  <a:cubicBezTo>
                    <a:pt x="38979" y="22982"/>
                    <a:pt x="37062" y="21067"/>
                    <a:pt x="34506" y="21067"/>
                  </a:cubicBezTo>
                  <a:cubicBezTo>
                    <a:pt x="31950" y="21067"/>
                    <a:pt x="30033" y="22982"/>
                    <a:pt x="30033" y="25536"/>
                  </a:cubicBezTo>
                  <a:cubicBezTo>
                    <a:pt x="30033" y="28090"/>
                    <a:pt x="31950" y="30005"/>
                    <a:pt x="34506" y="30005"/>
                  </a:cubicBez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1" name="Graphic 4">
            <a:extLst>
              <a:ext uri="{FF2B5EF4-FFF2-40B4-BE49-F238E27FC236}">
                <a16:creationId xmlns:a16="http://schemas.microsoft.com/office/drawing/2014/main" id="{E5009ACE-6C90-E347-E47E-6B8F34547E8D}"/>
              </a:ext>
            </a:extLst>
          </p:cNvPr>
          <p:cNvGrpSpPr/>
          <p:nvPr/>
        </p:nvGrpSpPr>
        <p:grpSpPr>
          <a:xfrm>
            <a:off x="2070706" y="4316969"/>
            <a:ext cx="583815" cy="583271"/>
            <a:chOff x="4045469" y="1403361"/>
            <a:chExt cx="362309" cy="361971"/>
          </a:xfrm>
          <a:solidFill>
            <a:schemeClr val="bg1"/>
          </a:solidFill>
        </p:grpSpPr>
        <p:sp>
          <p:nvSpPr>
            <p:cNvPr id="52" name="Graphic 4">
              <a:extLst>
                <a:ext uri="{FF2B5EF4-FFF2-40B4-BE49-F238E27FC236}">
                  <a16:creationId xmlns:a16="http://schemas.microsoft.com/office/drawing/2014/main" id="{AF492B58-7898-6B8A-6FAA-D5CC2328625D}"/>
                </a:ext>
              </a:extLst>
            </p:cNvPr>
            <p:cNvSpPr/>
            <p:nvPr/>
          </p:nvSpPr>
          <p:spPr>
            <a:xfrm>
              <a:off x="4193076" y="1562961"/>
              <a:ext cx="90097" cy="90014"/>
            </a:xfrm>
            <a:custGeom>
              <a:avLst/>
              <a:gdLst>
                <a:gd name="connsiteX0" fmla="*/ 74762 w 90097"/>
                <a:gd name="connsiteY0" fmla="*/ 0 h 90014"/>
                <a:gd name="connsiteX1" fmla="*/ 7668 w 90097"/>
                <a:gd name="connsiteY1" fmla="*/ 67032 h 90014"/>
                <a:gd name="connsiteX2" fmla="*/ 0 w 90097"/>
                <a:gd name="connsiteY2" fmla="*/ 90014 h 90014"/>
                <a:gd name="connsiteX3" fmla="*/ 23004 w 90097"/>
                <a:gd name="connsiteY3" fmla="*/ 82353 h 90014"/>
                <a:gd name="connsiteX4" fmla="*/ 90098 w 90097"/>
                <a:gd name="connsiteY4" fmla="*/ 15322 h 90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097" h="90014">
                  <a:moveTo>
                    <a:pt x="74762" y="0"/>
                  </a:moveTo>
                  <a:lnTo>
                    <a:pt x="7668" y="67032"/>
                  </a:lnTo>
                  <a:lnTo>
                    <a:pt x="0" y="90014"/>
                  </a:lnTo>
                  <a:lnTo>
                    <a:pt x="23004" y="82353"/>
                  </a:lnTo>
                  <a:lnTo>
                    <a:pt x="90098" y="15322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4">
              <a:extLst>
                <a:ext uri="{FF2B5EF4-FFF2-40B4-BE49-F238E27FC236}">
                  <a16:creationId xmlns:a16="http://schemas.microsoft.com/office/drawing/2014/main" id="{569E25A3-DE78-1CFD-75C5-954EB07EC63E}"/>
                </a:ext>
              </a:extLst>
            </p:cNvPr>
            <p:cNvSpPr/>
            <p:nvPr/>
          </p:nvSpPr>
          <p:spPr>
            <a:xfrm rot="-2700000">
              <a:off x="4276240" y="1531046"/>
              <a:ext cx="56230" cy="21705"/>
            </a:xfrm>
            <a:custGeom>
              <a:avLst/>
              <a:gdLst>
                <a:gd name="connsiteX0" fmla="*/ 0 w 56230"/>
                <a:gd name="connsiteY0" fmla="*/ 0 h 21705"/>
                <a:gd name="connsiteX1" fmla="*/ 56231 w 56230"/>
                <a:gd name="connsiteY1" fmla="*/ 0 h 21705"/>
                <a:gd name="connsiteX2" fmla="*/ 56231 w 56230"/>
                <a:gd name="connsiteY2" fmla="*/ 21705 h 21705"/>
                <a:gd name="connsiteX3" fmla="*/ 0 w 56230"/>
                <a:gd name="connsiteY3" fmla="*/ 21705 h 2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230" h="21705">
                  <a:moveTo>
                    <a:pt x="0" y="0"/>
                  </a:moveTo>
                  <a:lnTo>
                    <a:pt x="56231" y="0"/>
                  </a:lnTo>
                  <a:lnTo>
                    <a:pt x="56231" y="21705"/>
                  </a:lnTo>
                  <a:lnTo>
                    <a:pt x="0" y="21705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4">
              <a:extLst>
                <a:ext uri="{FF2B5EF4-FFF2-40B4-BE49-F238E27FC236}">
                  <a16:creationId xmlns:a16="http://schemas.microsoft.com/office/drawing/2014/main" id="{C3603248-2759-FA90-F75F-6F9A061A7F1B}"/>
                </a:ext>
              </a:extLst>
            </p:cNvPr>
            <p:cNvSpPr/>
            <p:nvPr/>
          </p:nvSpPr>
          <p:spPr>
            <a:xfrm>
              <a:off x="4045469" y="1403361"/>
              <a:ext cx="362309" cy="361971"/>
            </a:xfrm>
            <a:custGeom>
              <a:avLst/>
              <a:gdLst>
                <a:gd name="connsiteX0" fmla="*/ 181474 w 362309"/>
                <a:gd name="connsiteY0" fmla="*/ 0 h 361971"/>
                <a:gd name="connsiteX1" fmla="*/ 0 w 362309"/>
                <a:gd name="connsiteY1" fmla="*/ 180667 h 361971"/>
                <a:gd name="connsiteX2" fmla="*/ 180836 w 362309"/>
                <a:gd name="connsiteY2" fmla="*/ 361972 h 361971"/>
                <a:gd name="connsiteX3" fmla="*/ 362310 w 362309"/>
                <a:gd name="connsiteY3" fmla="*/ 181305 h 361971"/>
                <a:gd name="connsiteX4" fmla="*/ 362310 w 362309"/>
                <a:gd name="connsiteY4" fmla="*/ 181305 h 361971"/>
                <a:gd name="connsiteX5" fmla="*/ 181474 w 362309"/>
                <a:gd name="connsiteY5" fmla="*/ 0 h 361971"/>
                <a:gd name="connsiteX6" fmla="*/ 105434 w 362309"/>
                <a:gd name="connsiteY6" fmla="*/ 245145 h 361971"/>
                <a:gd name="connsiteX7" fmla="*/ 106712 w 362309"/>
                <a:gd name="connsiteY7" fmla="*/ 254083 h 361971"/>
                <a:gd name="connsiteX8" fmla="*/ 101600 w 362309"/>
                <a:gd name="connsiteY8" fmla="*/ 256636 h 361971"/>
                <a:gd name="connsiteX9" fmla="*/ 97766 w 362309"/>
                <a:gd name="connsiteY9" fmla="*/ 255359 h 361971"/>
                <a:gd name="connsiteX10" fmla="*/ 81792 w 362309"/>
                <a:gd name="connsiteY10" fmla="*/ 229185 h 361971"/>
                <a:gd name="connsiteX11" fmla="*/ 99044 w 362309"/>
                <a:gd name="connsiteY11" fmla="*/ 210033 h 361971"/>
                <a:gd name="connsiteX12" fmla="*/ 123965 w 362309"/>
                <a:gd name="connsiteY12" fmla="*/ 182582 h 361971"/>
                <a:gd name="connsiteX13" fmla="*/ 67734 w 362309"/>
                <a:gd name="connsiteY13" fmla="*/ 170452 h 361971"/>
                <a:gd name="connsiteX14" fmla="*/ 60704 w 362309"/>
                <a:gd name="connsiteY14" fmla="*/ 164707 h 361971"/>
                <a:gd name="connsiteX15" fmla="*/ 66456 w 362309"/>
                <a:gd name="connsiteY15" fmla="*/ 157684 h 361971"/>
                <a:gd name="connsiteX16" fmla="*/ 136106 w 362309"/>
                <a:gd name="connsiteY16" fmla="*/ 179390 h 361971"/>
                <a:gd name="connsiteX17" fmla="*/ 104156 w 362309"/>
                <a:gd name="connsiteY17" fmla="*/ 221524 h 361971"/>
                <a:gd name="connsiteX18" fmla="*/ 94571 w 362309"/>
                <a:gd name="connsiteY18" fmla="*/ 230462 h 361971"/>
                <a:gd name="connsiteX19" fmla="*/ 105434 w 362309"/>
                <a:gd name="connsiteY19" fmla="*/ 245145 h 361971"/>
                <a:gd name="connsiteX20" fmla="*/ 299688 w 362309"/>
                <a:gd name="connsiteY20" fmla="*/ 130233 h 361971"/>
                <a:gd name="connsiteX21" fmla="*/ 251125 w 362309"/>
                <a:gd name="connsiteY21" fmla="*/ 178752 h 361971"/>
                <a:gd name="connsiteX22" fmla="*/ 178279 w 362309"/>
                <a:gd name="connsiteY22" fmla="*/ 252167 h 361971"/>
                <a:gd name="connsiteX23" fmla="*/ 175723 w 362309"/>
                <a:gd name="connsiteY23" fmla="*/ 253444 h 361971"/>
                <a:gd name="connsiteX24" fmla="*/ 139301 w 362309"/>
                <a:gd name="connsiteY24" fmla="*/ 265574 h 361971"/>
                <a:gd name="connsiteX25" fmla="*/ 137384 w 362309"/>
                <a:gd name="connsiteY25" fmla="*/ 265574 h 361971"/>
                <a:gd name="connsiteX26" fmla="*/ 130355 w 362309"/>
                <a:gd name="connsiteY26" fmla="*/ 259828 h 361971"/>
                <a:gd name="connsiteX27" fmla="*/ 130994 w 362309"/>
                <a:gd name="connsiteY27" fmla="*/ 257275 h 361971"/>
                <a:gd name="connsiteX28" fmla="*/ 143135 w 362309"/>
                <a:gd name="connsiteY28" fmla="*/ 220886 h 361971"/>
                <a:gd name="connsiteX29" fmla="*/ 144413 w 362309"/>
                <a:gd name="connsiteY29" fmla="*/ 218332 h 361971"/>
                <a:gd name="connsiteX30" fmla="*/ 217258 w 362309"/>
                <a:gd name="connsiteY30" fmla="*/ 145555 h 361971"/>
                <a:gd name="connsiteX31" fmla="*/ 265822 w 362309"/>
                <a:gd name="connsiteY31" fmla="*/ 97037 h 361971"/>
                <a:gd name="connsiteX32" fmla="*/ 274767 w 362309"/>
                <a:gd name="connsiteY32" fmla="*/ 97037 h 361971"/>
                <a:gd name="connsiteX33" fmla="*/ 299049 w 362309"/>
                <a:gd name="connsiteY33" fmla="*/ 121296 h 361971"/>
                <a:gd name="connsiteX34" fmla="*/ 299688 w 362309"/>
                <a:gd name="connsiteY34" fmla="*/ 130233 h 361971"/>
                <a:gd name="connsiteX35" fmla="*/ 299688 w 362309"/>
                <a:gd name="connsiteY35" fmla="*/ 130233 h 36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62309" h="361971">
                  <a:moveTo>
                    <a:pt x="181474" y="0"/>
                  </a:moveTo>
                  <a:cubicBezTo>
                    <a:pt x="81152" y="0"/>
                    <a:pt x="0" y="81077"/>
                    <a:pt x="0" y="180667"/>
                  </a:cubicBezTo>
                  <a:cubicBezTo>
                    <a:pt x="0" y="280257"/>
                    <a:pt x="81152" y="361972"/>
                    <a:pt x="180836" y="361972"/>
                  </a:cubicBezTo>
                  <a:cubicBezTo>
                    <a:pt x="281157" y="361972"/>
                    <a:pt x="362310" y="280895"/>
                    <a:pt x="362310" y="181305"/>
                  </a:cubicBezTo>
                  <a:lnTo>
                    <a:pt x="362310" y="181305"/>
                  </a:lnTo>
                  <a:cubicBezTo>
                    <a:pt x="362310" y="81077"/>
                    <a:pt x="281796" y="0"/>
                    <a:pt x="181474" y="0"/>
                  </a:cubicBezTo>
                  <a:close/>
                  <a:moveTo>
                    <a:pt x="105434" y="245145"/>
                  </a:moveTo>
                  <a:cubicBezTo>
                    <a:pt x="108629" y="247060"/>
                    <a:pt x="109268" y="250891"/>
                    <a:pt x="106712" y="254083"/>
                  </a:cubicBezTo>
                  <a:cubicBezTo>
                    <a:pt x="105434" y="255998"/>
                    <a:pt x="103517" y="256636"/>
                    <a:pt x="101600" y="256636"/>
                  </a:cubicBezTo>
                  <a:cubicBezTo>
                    <a:pt x="100322" y="256636"/>
                    <a:pt x="99044" y="255998"/>
                    <a:pt x="97766" y="255359"/>
                  </a:cubicBezTo>
                  <a:cubicBezTo>
                    <a:pt x="95849" y="254083"/>
                    <a:pt x="80513" y="243230"/>
                    <a:pt x="81792" y="229185"/>
                  </a:cubicBezTo>
                  <a:cubicBezTo>
                    <a:pt x="82430" y="221524"/>
                    <a:pt x="88181" y="214502"/>
                    <a:pt x="99044" y="210033"/>
                  </a:cubicBezTo>
                  <a:cubicBezTo>
                    <a:pt x="117575" y="201734"/>
                    <a:pt x="125882" y="189604"/>
                    <a:pt x="123965" y="182582"/>
                  </a:cubicBezTo>
                  <a:cubicBezTo>
                    <a:pt x="122048" y="175560"/>
                    <a:pt x="106073" y="167260"/>
                    <a:pt x="67734" y="170452"/>
                  </a:cubicBezTo>
                  <a:cubicBezTo>
                    <a:pt x="63899" y="170452"/>
                    <a:pt x="61344" y="167899"/>
                    <a:pt x="60704" y="164707"/>
                  </a:cubicBezTo>
                  <a:cubicBezTo>
                    <a:pt x="60704" y="160876"/>
                    <a:pt x="63261" y="158323"/>
                    <a:pt x="66456" y="157684"/>
                  </a:cubicBezTo>
                  <a:cubicBezTo>
                    <a:pt x="120770" y="152577"/>
                    <a:pt x="132911" y="169176"/>
                    <a:pt x="136106" y="179390"/>
                  </a:cubicBezTo>
                  <a:cubicBezTo>
                    <a:pt x="139940" y="194073"/>
                    <a:pt x="127160" y="211310"/>
                    <a:pt x="104156" y="221524"/>
                  </a:cubicBezTo>
                  <a:cubicBezTo>
                    <a:pt x="100961" y="222801"/>
                    <a:pt x="95210" y="226631"/>
                    <a:pt x="94571" y="230462"/>
                  </a:cubicBezTo>
                  <a:cubicBezTo>
                    <a:pt x="94571" y="235569"/>
                    <a:pt x="102239" y="242591"/>
                    <a:pt x="105434" y="245145"/>
                  </a:cubicBezTo>
                  <a:close/>
                  <a:moveTo>
                    <a:pt x="299688" y="130233"/>
                  </a:moveTo>
                  <a:lnTo>
                    <a:pt x="251125" y="178752"/>
                  </a:lnTo>
                  <a:lnTo>
                    <a:pt x="178279" y="252167"/>
                  </a:lnTo>
                  <a:cubicBezTo>
                    <a:pt x="177641" y="252806"/>
                    <a:pt x="177001" y="253444"/>
                    <a:pt x="175723" y="253444"/>
                  </a:cubicBezTo>
                  <a:lnTo>
                    <a:pt x="139301" y="265574"/>
                  </a:lnTo>
                  <a:cubicBezTo>
                    <a:pt x="138662" y="265574"/>
                    <a:pt x="138023" y="265574"/>
                    <a:pt x="137384" y="265574"/>
                  </a:cubicBezTo>
                  <a:cubicBezTo>
                    <a:pt x="133550" y="265574"/>
                    <a:pt x="130994" y="263020"/>
                    <a:pt x="130355" y="259828"/>
                  </a:cubicBezTo>
                  <a:cubicBezTo>
                    <a:pt x="130355" y="259190"/>
                    <a:pt x="130355" y="257913"/>
                    <a:pt x="130994" y="257275"/>
                  </a:cubicBezTo>
                  <a:lnTo>
                    <a:pt x="143135" y="220886"/>
                  </a:lnTo>
                  <a:cubicBezTo>
                    <a:pt x="143135" y="220247"/>
                    <a:pt x="143774" y="218971"/>
                    <a:pt x="144413" y="218332"/>
                  </a:cubicBezTo>
                  <a:lnTo>
                    <a:pt x="217258" y="145555"/>
                  </a:lnTo>
                  <a:lnTo>
                    <a:pt x="265822" y="97037"/>
                  </a:lnTo>
                  <a:cubicBezTo>
                    <a:pt x="268377" y="94483"/>
                    <a:pt x="272212" y="94483"/>
                    <a:pt x="274767" y="97037"/>
                  </a:cubicBezTo>
                  <a:lnTo>
                    <a:pt x="299049" y="121296"/>
                  </a:lnTo>
                  <a:cubicBezTo>
                    <a:pt x="302244" y="123849"/>
                    <a:pt x="302244" y="128318"/>
                    <a:pt x="299688" y="130233"/>
                  </a:cubicBezTo>
                  <a:lnTo>
                    <a:pt x="299688" y="130233"/>
                  </a:lnTo>
                  <a:close/>
                </a:path>
              </a:pathLst>
            </a:custGeom>
            <a:grpFill/>
            <a:ln w="63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ounded Rectangle 1">
            <a:extLst>
              <a:ext uri="{FF2B5EF4-FFF2-40B4-BE49-F238E27FC236}">
                <a16:creationId xmlns:a16="http://schemas.microsoft.com/office/drawing/2014/main" id="{64865659-753B-52A6-6E2B-9A7677B63980}"/>
              </a:ext>
            </a:extLst>
          </p:cNvPr>
          <p:cNvSpPr/>
          <p:nvPr/>
        </p:nvSpPr>
        <p:spPr bwMode="gray">
          <a:xfrm flipH="1">
            <a:off x="1940173" y="2201611"/>
            <a:ext cx="8311654" cy="82529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 algn="ctr">
            <a:solidFill>
              <a:schemeClr val="accent5"/>
            </a:solidFill>
            <a:miter lim="800000"/>
            <a:headEnd/>
            <a:tailEnd/>
          </a:ln>
        </p:spPr>
        <p:txBody>
          <a:bodyPr wrap="square" lIns="822960" tIns="88900" rIns="91440" bIns="8890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0949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18987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8284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43797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Distressed Borrower Set-Aside (DBSA) Program   </a:t>
            </a:r>
          </a:p>
        </p:txBody>
      </p:sp>
      <p:grpSp>
        <p:nvGrpSpPr>
          <p:cNvPr id="55" name="Graphic 4">
            <a:extLst>
              <a:ext uri="{FF2B5EF4-FFF2-40B4-BE49-F238E27FC236}">
                <a16:creationId xmlns:a16="http://schemas.microsoft.com/office/drawing/2014/main" id="{5B56CF08-1D51-A7D3-4978-6B4136A9FCF5}"/>
              </a:ext>
            </a:extLst>
          </p:cNvPr>
          <p:cNvGrpSpPr/>
          <p:nvPr/>
        </p:nvGrpSpPr>
        <p:grpSpPr>
          <a:xfrm>
            <a:off x="2070706" y="2322624"/>
            <a:ext cx="583815" cy="583271"/>
            <a:chOff x="9279466" y="3339623"/>
            <a:chExt cx="361671" cy="361333"/>
          </a:xfrm>
          <a:solidFill>
            <a:schemeClr val="bg1"/>
          </a:solidFill>
        </p:grpSpPr>
        <p:sp>
          <p:nvSpPr>
            <p:cNvPr id="56" name="Graphic 4">
              <a:extLst>
                <a:ext uri="{FF2B5EF4-FFF2-40B4-BE49-F238E27FC236}">
                  <a16:creationId xmlns:a16="http://schemas.microsoft.com/office/drawing/2014/main" id="{C4D5AF3C-4BAB-DA73-D962-D04C1409CB89}"/>
                </a:ext>
              </a:extLst>
            </p:cNvPr>
            <p:cNvSpPr/>
            <p:nvPr/>
          </p:nvSpPr>
          <p:spPr>
            <a:xfrm>
              <a:off x="9372760" y="3473687"/>
              <a:ext cx="175083" cy="121295"/>
            </a:xfrm>
            <a:custGeom>
              <a:avLst/>
              <a:gdLst>
                <a:gd name="connsiteX0" fmla="*/ 134189 w 175083"/>
                <a:gd name="connsiteY0" fmla="*/ 47242 h 121295"/>
                <a:gd name="connsiteX1" fmla="*/ 134189 w 175083"/>
                <a:gd name="connsiteY1" fmla="*/ 74054 h 121295"/>
                <a:gd name="connsiteX2" fmla="*/ 127799 w 175083"/>
                <a:gd name="connsiteY2" fmla="*/ 80438 h 121295"/>
                <a:gd name="connsiteX3" fmla="*/ 107350 w 175083"/>
                <a:gd name="connsiteY3" fmla="*/ 80438 h 121295"/>
                <a:gd name="connsiteX4" fmla="*/ 107350 w 175083"/>
                <a:gd name="connsiteY4" fmla="*/ 100867 h 121295"/>
                <a:gd name="connsiteX5" fmla="*/ 100961 w 175083"/>
                <a:gd name="connsiteY5" fmla="*/ 107251 h 121295"/>
                <a:gd name="connsiteX6" fmla="*/ 74123 w 175083"/>
                <a:gd name="connsiteY6" fmla="*/ 107251 h 121295"/>
                <a:gd name="connsiteX7" fmla="*/ 67733 w 175083"/>
                <a:gd name="connsiteY7" fmla="*/ 100867 h 121295"/>
                <a:gd name="connsiteX8" fmla="*/ 67733 w 175083"/>
                <a:gd name="connsiteY8" fmla="*/ 80438 h 121295"/>
                <a:gd name="connsiteX9" fmla="*/ 47285 w 175083"/>
                <a:gd name="connsiteY9" fmla="*/ 80438 h 121295"/>
                <a:gd name="connsiteX10" fmla="*/ 40895 w 175083"/>
                <a:gd name="connsiteY10" fmla="*/ 74054 h 121295"/>
                <a:gd name="connsiteX11" fmla="*/ 40895 w 175083"/>
                <a:gd name="connsiteY11" fmla="*/ 47242 h 121295"/>
                <a:gd name="connsiteX12" fmla="*/ 47285 w 175083"/>
                <a:gd name="connsiteY12" fmla="*/ 40858 h 121295"/>
                <a:gd name="connsiteX13" fmla="*/ 67733 w 175083"/>
                <a:gd name="connsiteY13" fmla="*/ 40858 h 121295"/>
                <a:gd name="connsiteX14" fmla="*/ 67733 w 175083"/>
                <a:gd name="connsiteY14" fmla="*/ 20429 h 121295"/>
                <a:gd name="connsiteX15" fmla="*/ 74123 w 175083"/>
                <a:gd name="connsiteY15" fmla="*/ 14045 h 121295"/>
                <a:gd name="connsiteX16" fmla="*/ 100961 w 175083"/>
                <a:gd name="connsiteY16" fmla="*/ 14045 h 121295"/>
                <a:gd name="connsiteX17" fmla="*/ 107350 w 175083"/>
                <a:gd name="connsiteY17" fmla="*/ 20429 h 121295"/>
                <a:gd name="connsiteX18" fmla="*/ 107350 w 175083"/>
                <a:gd name="connsiteY18" fmla="*/ 40858 h 121295"/>
                <a:gd name="connsiteX19" fmla="*/ 127799 w 175083"/>
                <a:gd name="connsiteY19" fmla="*/ 40858 h 121295"/>
                <a:gd name="connsiteX20" fmla="*/ 134189 w 175083"/>
                <a:gd name="connsiteY20" fmla="*/ 47242 h 121295"/>
                <a:gd name="connsiteX21" fmla="*/ 0 w 175083"/>
                <a:gd name="connsiteY21" fmla="*/ 121296 h 121295"/>
                <a:gd name="connsiteX22" fmla="*/ 175084 w 175083"/>
                <a:gd name="connsiteY22" fmla="*/ 121296 h 121295"/>
                <a:gd name="connsiteX23" fmla="*/ 175084 w 175083"/>
                <a:gd name="connsiteY23" fmla="*/ 0 h 121295"/>
                <a:gd name="connsiteX24" fmla="*/ 0 w 175083"/>
                <a:gd name="connsiteY24" fmla="*/ 0 h 121295"/>
                <a:gd name="connsiteX25" fmla="*/ 0 w 175083"/>
                <a:gd name="connsiteY25" fmla="*/ 121296 h 12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5083" h="121295">
                  <a:moveTo>
                    <a:pt x="134189" y="47242"/>
                  </a:moveTo>
                  <a:lnTo>
                    <a:pt x="134189" y="74054"/>
                  </a:lnTo>
                  <a:cubicBezTo>
                    <a:pt x="134189" y="77885"/>
                    <a:pt x="131633" y="80438"/>
                    <a:pt x="127799" y="80438"/>
                  </a:cubicBezTo>
                  <a:lnTo>
                    <a:pt x="107350" y="80438"/>
                  </a:lnTo>
                  <a:lnTo>
                    <a:pt x="107350" y="100867"/>
                  </a:lnTo>
                  <a:cubicBezTo>
                    <a:pt x="107350" y="104697"/>
                    <a:pt x="104794" y="107251"/>
                    <a:pt x="100961" y="107251"/>
                  </a:cubicBezTo>
                  <a:lnTo>
                    <a:pt x="74123" y="107251"/>
                  </a:lnTo>
                  <a:cubicBezTo>
                    <a:pt x="70289" y="107251"/>
                    <a:pt x="67733" y="104697"/>
                    <a:pt x="67733" y="100867"/>
                  </a:cubicBezTo>
                  <a:lnTo>
                    <a:pt x="67733" y="80438"/>
                  </a:lnTo>
                  <a:lnTo>
                    <a:pt x="47285" y="80438"/>
                  </a:lnTo>
                  <a:cubicBezTo>
                    <a:pt x="43451" y="80438"/>
                    <a:pt x="40895" y="77885"/>
                    <a:pt x="40895" y="74054"/>
                  </a:cubicBezTo>
                  <a:lnTo>
                    <a:pt x="40895" y="47242"/>
                  </a:lnTo>
                  <a:cubicBezTo>
                    <a:pt x="40895" y="43411"/>
                    <a:pt x="43451" y="40858"/>
                    <a:pt x="47285" y="40858"/>
                  </a:cubicBezTo>
                  <a:lnTo>
                    <a:pt x="67733" y="40858"/>
                  </a:lnTo>
                  <a:lnTo>
                    <a:pt x="67733" y="20429"/>
                  </a:lnTo>
                  <a:cubicBezTo>
                    <a:pt x="67733" y="16598"/>
                    <a:pt x="70289" y="14045"/>
                    <a:pt x="74123" y="14045"/>
                  </a:cubicBezTo>
                  <a:lnTo>
                    <a:pt x="100961" y="14045"/>
                  </a:lnTo>
                  <a:cubicBezTo>
                    <a:pt x="104794" y="14045"/>
                    <a:pt x="107350" y="16598"/>
                    <a:pt x="107350" y="20429"/>
                  </a:cubicBezTo>
                  <a:lnTo>
                    <a:pt x="107350" y="40858"/>
                  </a:lnTo>
                  <a:lnTo>
                    <a:pt x="127799" y="40858"/>
                  </a:lnTo>
                  <a:cubicBezTo>
                    <a:pt x="130994" y="40858"/>
                    <a:pt x="134189" y="43411"/>
                    <a:pt x="134189" y="47242"/>
                  </a:cubicBezTo>
                  <a:moveTo>
                    <a:pt x="0" y="121296"/>
                  </a:moveTo>
                  <a:lnTo>
                    <a:pt x="175084" y="121296"/>
                  </a:lnTo>
                  <a:lnTo>
                    <a:pt x="175084" y="0"/>
                  </a:lnTo>
                  <a:lnTo>
                    <a:pt x="0" y="0"/>
                  </a:lnTo>
                  <a:lnTo>
                    <a:pt x="0" y="121296"/>
                  </a:ln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4">
              <a:extLst>
                <a:ext uri="{FF2B5EF4-FFF2-40B4-BE49-F238E27FC236}">
                  <a16:creationId xmlns:a16="http://schemas.microsoft.com/office/drawing/2014/main" id="{6BF98C01-95D5-561D-432A-6B76E777D7DC}"/>
                </a:ext>
              </a:extLst>
            </p:cNvPr>
            <p:cNvSpPr/>
            <p:nvPr/>
          </p:nvSpPr>
          <p:spPr>
            <a:xfrm>
              <a:off x="9426434" y="3500500"/>
              <a:ext cx="67733" cy="67670"/>
            </a:xfrm>
            <a:custGeom>
              <a:avLst/>
              <a:gdLst>
                <a:gd name="connsiteX0" fmla="*/ 40896 w 67733"/>
                <a:gd name="connsiteY0" fmla="*/ 20429 h 67670"/>
                <a:gd name="connsiteX1" fmla="*/ 40896 w 67733"/>
                <a:gd name="connsiteY1" fmla="*/ 0 h 67670"/>
                <a:gd name="connsiteX2" fmla="*/ 26838 w 67733"/>
                <a:gd name="connsiteY2" fmla="*/ 0 h 67670"/>
                <a:gd name="connsiteX3" fmla="*/ 26838 w 67733"/>
                <a:gd name="connsiteY3" fmla="*/ 20429 h 67670"/>
                <a:gd name="connsiteX4" fmla="*/ 20448 w 67733"/>
                <a:gd name="connsiteY4" fmla="*/ 26813 h 67670"/>
                <a:gd name="connsiteX5" fmla="*/ 0 w 67733"/>
                <a:gd name="connsiteY5" fmla="*/ 26813 h 67670"/>
                <a:gd name="connsiteX6" fmla="*/ 0 w 67733"/>
                <a:gd name="connsiteY6" fmla="*/ 40857 h 67670"/>
                <a:gd name="connsiteX7" fmla="*/ 20448 w 67733"/>
                <a:gd name="connsiteY7" fmla="*/ 40857 h 67670"/>
                <a:gd name="connsiteX8" fmla="*/ 26838 w 67733"/>
                <a:gd name="connsiteY8" fmla="*/ 47241 h 67670"/>
                <a:gd name="connsiteX9" fmla="*/ 26838 w 67733"/>
                <a:gd name="connsiteY9" fmla="*/ 67670 h 67670"/>
                <a:gd name="connsiteX10" fmla="*/ 40896 w 67733"/>
                <a:gd name="connsiteY10" fmla="*/ 67670 h 67670"/>
                <a:gd name="connsiteX11" fmla="*/ 40896 w 67733"/>
                <a:gd name="connsiteY11" fmla="*/ 47241 h 67670"/>
                <a:gd name="connsiteX12" fmla="*/ 47286 w 67733"/>
                <a:gd name="connsiteY12" fmla="*/ 40857 h 67670"/>
                <a:gd name="connsiteX13" fmla="*/ 67734 w 67733"/>
                <a:gd name="connsiteY13" fmla="*/ 40857 h 67670"/>
                <a:gd name="connsiteX14" fmla="*/ 67734 w 67733"/>
                <a:gd name="connsiteY14" fmla="*/ 26813 h 67670"/>
                <a:gd name="connsiteX15" fmla="*/ 47286 w 67733"/>
                <a:gd name="connsiteY15" fmla="*/ 26813 h 67670"/>
                <a:gd name="connsiteX16" fmla="*/ 40896 w 67733"/>
                <a:gd name="connsiteY16" fmla="*/ 20429 h 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733" h="67670">
                  <a:moveTo>
                    <a:pt x="40896" y="20429"/>
                  </a:moveTo>
                  <a:lnTo>
                    <a:pt x="40896" y="0"/>
                  </a:lnTo>
                  <a:lnTo>
                    <a:pt x="26838" y="0"/>
                  </a:lnTo>
                  <a:lnTo>
                    <a:pt x="26838" y="20429"/>
                  </a:lnTo>
                  <a:cubicBezTo>
                    <a:pt x="26838" y="24259"/>
                    <a:pt x="24282" y="26813"/>
                    <a:pt x="20448" y="26813"/>
                  </a:cubicBezTo>
                  <a:lnTo>
                    <a:pt x="0" y="26813"/>
                  </a:lnTo>
                  <a:lnTo>
                    <a:pt x="0" y="40857"/>
                  </a:lnTo>
                  <a:lnTo>
                    <a:pt x="20448" y="40857"/>
                  </a:lnTo>
                  <a:cubicBezTo>
                    <a:pt x="24282" y="40857"/>
                    <a:pt x="26838" y="43411"/>
                    <a:pt x="26838" y="47241"/>
                  </a:cubicBezTo>
                  <a:lnTo>
                    <a:pt x="26838" y="67670"/>
                  </a:lnTo>
                  <a:lnTo>
                    <a:pt x="40896" y="67670"/>
                  </a:lnTo>
                  <a:lnTo>
                    <a:pt x="40896" y="47241"/>
                  </a:lnTo>
                  <a:cubicBezTo>
                    <a:pt x="40896" y="43411"/>
                    <a:pt x="43452" y="40857"/>
                    <a:pt x="47286" y="40857"/>
                  </a:cubicBezTo>
                  <a:lnTo>
                    <a:pt x="67734" y="40857"/>
                  </a:lnTo>
                  <a:lnTo>
                    <a:pt x="67734" y="26813"/>
                  </a:lnTo>
                  <a:lnTo>
                    <a:pt x="47286" y="26813"/>
                  </a:lnTo>
                  <a:cubicBezTo>
                    <a:pt x="43452" y="26813"/>
                    <a:pt x="40896" y="23621"/>
                    <a:pt x="40896" y="20429"/>
                  </a:cubicBezTo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4">
              <a:extLst>
                <a:ext uri="{FF2B5EF4-FFF2-40B4-BE49-F238E27FC236}">
                  <a16:creationId xmlns:a16="http://schemas.microsoft.com/office/drawing/2014/main" id="{93F23BF8-DF68-E204-9859-2515F5EB54C3}"/>
                </a:ext>
              </a:extLst>
            </p:cNvPr>
            <p:cNvSpPr/>
            <p:nvPr/>
          </p:nvSpPr>
          <p:spPr>
            <a:xfrm>
              <a:off x="9439854" y="3446874"/>
              <a:ext cx="40895" cy="14044"/>
            </a:xfrm>
            <a:custGeom>
              <a:avLst/>
              <a:gdLst>
                <a:gd name="connsiteX0" fmla="*/ 0 w 40895"/>
                <a:gd name="connsiteY0" fmla="*/ 0 h 14044"/>
                <a:gd name="connsiteX1" fmla="*/ 40896 w 40895"/>
                <a:gd name="connsiteY1" fmla="*/ 0 h 14044"/>
                <a:gd name="connsiteX2" fmla="*/ 40896 w 40895"/>
                <a:gd name="connsiteY2" fmla="*/ 14045 h 14044"/>
                <a:gd name="connsiteX3" fmla="*/ 0 w 40895"/>
                <a:gd name="connsiteY3" fmla="*/ 14045 h 1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5" h="14044">
                  <a:moveTo>
                    <a:pt x="0" y="0"/>
                  </a:moveTo>
                  <a:lnTo>
                    <a:pt x="40896" y="0"/>
                  </a:lnTo>
                  <a:lnTo>
                    <a:pt x="40896" y="14045"/>
                  </a:lnTo>
                  <a:lnTo>
                    <a:pt x="0" y="14045"/>
                  </a:lnTo>
                  <a:close/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4">
              <a:extLst>
                <a:ext uri="{FF2B5EF4-FFF2-40B4-BE49-F238E27FC236}">
                  <a16:creationId xmlns:a16="http://schemas.microsoft.com/office/drawing/2014/main" id="{D76890BC-239F-334F-C93A-18AC238A3571}"/>
                </a:ext>
              </a:extLst>
            </p:cNvPr>
            <p:cNvSpPr/>
            <p:nvPr/>
          </p:nvSpPr>
          <p:spPr>
            <a:xfrm>
              <a:off x="9279466" y="3339623"/>
              <a:ext cx="361671" cy="361333"/>
            </a:xfrm>
            <a:custGeom>
              <a:avLst/>
              <a:gdLst>
                <a:gd name="connsiteX0" fmla="*/ 281157 w 361671"/>
                <a:gd name="connsiteY0" fmla="*/ 261743 h 361333"/>
                <a:gd name="connsiteX1" fmla="*/ 274767 w 361671"/>
                <a:gd name="connsiteY1" fmla="*/ 268127 h 361333"/>
                <a:gd name="connsiteX2" fmla="*/ 86904 w 361671"/>
                <a:gd name="connsiteY2" fmla="*/ 268127 h 361333"/>
                <a:gd name="connsiteX3" fmla="*/ 80514 w 361671"/>
                <a:gd name="connsiteY3" fmla="*/ 261743 h 361333"/>
                <a:gd name="connsiteX4" fmla="*/ 80514 w 361671"/>
                <a:gd name="connsiteY4" fmla="*/ 127680 h 361333"/>
                <a:gd name="connsiteX5" fmla="*/ 86904 w 361671"/>
                <a:gd name="connsiteY5" fmla="*/ 121296 h 361333"/>
                <a:gd name="connsiteX6" fmla="*/ 147608 w 361671"/>
                <a:gd name="connsiteY6" fmla="*/ 121296 h 361333"/>
                <a:gd name="connsiteX7" fmla="*/ 147608 w 361671"/>
                <a:gd name="connsiteY7" fmla="*/ 100867 h 361333"/>
                <a:gd name="connsiteX8" fmla="*/ 153998 w 361671"/>
                <a:gd name="connsiteY8" fmla="*/ 94483 h 361333"/>
                <a:gd name="connsiteX9" fmla="*/ 207673 w 361671"/>
                <a:gd name="connsiteY9" fmla="*/ 94483 h 361333"/>
                <a:gd name="connsiteX10" fmla="*/ 214063 w 361671"/>
                <a:gd name="connsiteY10" fmla="*/ 100867 h 361333"/>
                <a:gd name="connsiteX11" fmla="*/ 214063 w 361671"/>
                <a:gd name="connsiteY11" fmla="*/ 121296 h 361333"/>
                <a:gd name="connsiteX12" fmla="*/ 274767 w 361671"/>
                <a:gd name="connsiteY12" fmla="*/ 121296 h 361333"/>
                <a:gd name="connsiteX13" fmla="*/ 281157 w 361671"/>
                <a:gd name="connsiteY13" fmla="*/ 127680 h 361333"/>
                <a:gd name="connsiteX14" fmla="*/ 281157 w 361671"/>
                <a:gd name="connsiteY14" fmla="*/ 261743 h 361333"/>
                <a:gd name="connsiteX15" fmla="*/ 180836 w 361671"/>
                <a:gd name="connsiteY15" fmla="*/ 0 h 361333"/>
                <a:gd name="connsiteX16" fmla="*/ 0 w 361671"/>
                <a:gd name="connsiteY16" fmla="*/ 180667 h 361333"/>
                <a:gd name="connsiteX17" fmla="*/ 180836 w 361671"/>
                <a:gd name="connsiteY17" fmla="*/ 361333 h 361333"/>
                <a:gd name="connsiteX18" fmla="*/ 361671 w 361671"/>
                <a:gd name="connsiteY18" fmla="*/ 180667 h 361333"/>
                <a:gd name="connsiteX19" fmla="*/ 180836 w 361671"/>
                <a:gd name="connsiteY19" fmla="*/ 0 h 36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1671" h="361333">
                  <a:moveTo>
                    <a:pt x="281157" y="261743"/>
                  </a:moveTo>
                  <a:cubicBezTo>
                    <a:pt x="281157" y="265574"/>
                    <a:pt x="278602" y="268127"/>
                    <a:pt x="274767" y="268127"/>
                  </a:cubicBezTo>
                  <a:lnTo>
                    <a:pt x="86904" y="268127"/>
                  </a:lnTo>
                  <a:cubicBezTo>
                    <a:pt x="83069" y="268127"/>
                    <a:pt x="80514" y="265574"/>
                    <a:pt x="80514" y="261743"/>
                  </a:cubicBezTo>
                  <a:lnTo>
                    <a:pt x="80514" y="127680"/>
                  </a:lnTo>
                  <a:cubicBezTo>
                    <a:pt x="80514" y="123849"/>
                    <a:pt x="83069" y="121296"/>
                    <a:pt x="86904" y="121296"/>
                  </a:cubicBezTo>
                  <a:lnTo>
                    <a:pt x="147608" y="121296"/>
                  </a:lnTo>
                  <a:lnTo>
                    <a:pt x="147608" y="100867"/>
                  </a:lnTo>
                  <a:cubicBezTo>
                    <a:pt x="147608" y="97037"/>
                    <a:pt x="150164" y="94483"/>
                    <a:pt x="153998" y="94483"/>
                  </a:cubicBezTo>
                  <a:lnTo>
                    <a:pt x="207673" y="94483"/>
                  </a:lnTo>
                  <a:cubicBezTo>
                    <a:pt x="211508" y="94483"/>
                    <a:pt x="214063" y="97037"/>
                    <a:pt x="214063" y="100867"/>
                  </a:cubicBezTo>
                  <a:lnTo>
                    <a:pt x="214063" y="121296"/>
                  </a:lnTo>
                  <a:lnTo>
                    <a:pt x="274767" y="121296"/>
                  </a:lnTo>
                  <a:cubicBezTo>
                    <a:pt x="278602" y="121296"/>
                    <a:pt x="281157" y="123849"/>
                    <a:pt x="281157" y="127680"/>
                  </a:cubicBezTo>
                  <a:lnTo>
                    <a:pt x="281157" y="261743"/>
                  </a:lnTo>
                  <a:close/>
                  <a:moveTo>
                    <a:pt x="180836" y="0"/>
                  </a:moveTo>
                  <a:cubicBezTo>
                    <a:pt x="80514" y="0"/>
                    <a:pt x="0" y="81077"/>
                    <a:pt x="0" y="180667"/>
                  </a:cubicBezTo>
                  <a:cubicBezTo>
                    <a:pt x="0" y="280895"/>
                    <a:pt x="81153" y="361333"/>
                    <a:pt x="180836" y="361333"/>
                  </a:cubicBezTo>
                  <a:cubicBezTo>
                    <a:pt x="280518" y="361333"/>
                    <a:pt x="361671" y="280257"/>
                    <a:pt x="361671" y="180667"/>
                  </a:cubicBezTo>
                  <a:cubicBezTo>
                    <a:pt x="361671" y="81077"/>
                    <a:pt x="280518" y="0"/>
                    <a:pt x="180836" y="0"/>
                  </a:cubicBezTo>
                </a:path>
              </a:pathLst>
            </a:custGeom>
            <a:grpFill/>
            <a:ln w="317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Text Placeholder 4">
            <a:extLst>
              <a:ext uri="{FF2B5EF4-FFF2-40B4-BE49-F238E27FC236}">
                <a16:creationId xmlns:a16="http://schemas.microsoft.com/office/drawing/2014/main" id="{D4C58606-4E32-1B52-7852-AA1D0681FAFC}"/>
              </a:ext>
            </a:extLst>
          </p:cNvPr>
          <p:cNvSpPr txBox="1">
            <a:spLocks/>
          </p:cNvSpPr>
          <p:nvPr/>
        </p:nvSpPr>
        <p:spPr>
          <a:xfrm>
            <a:off x="196776" y="1311521"/>
            <a:ext cx="11680150" cy="6324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A95023-8724-A063-84D3-EC22AA44A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1001" y="6472921"/>
            <a:ext cx="4095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991767-D324-479A-8260-AF520453959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A5DB17B-4186-1C19-5B7D-7C4FEEE19352}"/>
              </a:ext>
            </a:extLst>
          </p:cNvPr>
          <p:cNvSpPr/>
          <p:nvPr/>
        </p:nvSpPr>
        <p:spPr>
          <a:xfrm rot="16200000">
            <a:off x="11643717" y="1529351"/>
            <a:ext cx="666807" cy="446533"/>
          </a:xfrm>
          <a:prstGeom prst="round2SameRect">
            <a:avLst>
              <a:gd name="adj1" fmla="val 30831"/>
              <a:gd name="adj2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E008A9-D2BC-A3BA-1004-35C684C23E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Budgets and Terms</a:t>
            </a:r>
            <a:r>
              <a:rPr lang="en-US" dirty="0"/>
              <a:t> </a:t>
            </a:r>
            <a:endParaRPr lang="en-US" b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6194E2-8770-BABE-B57F-DDE9B52C4B0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D7ED1-2E42-4ADB-8C05-599F7CF93F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25606-4C38-FB1D-597D-5CC5EF789F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6776" y="1311521"/>
            <a:ext cx="11680150" cy="6324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0" dirty="0">
                <a:latin typeface="+mj-lt"/>
              </a:rPr>
              <a:t>The changes to repayment terms and operating plans are more focused on Direct loans than Guaranteed loans but do allow for </a:t>
            </a:r>
            <a:r>
              <a:rPr lang="en-US" dirty="0">
                <a:latin typeface="+mj-lt"/>
              </a:rPr>
              <a:t>similar considerations in Guaranteed lending</a:t>
            </a:r>
            <a:r>
              <a:rPr lang="en-US" b="0" dirty="0">
                <a:latin typeface="+mj-lt"/>
              </a:rPr>
              <a:t>. </a:t>
            </a:r>
          </a:p>
        </p:txBody>
      </p:sp>
      <p:pic>
        <p:nvPicPr>
          <p:cNvPr id="22" name="Graphic 21" descr="List with solid fill">
            <a:extLst>
              <a:ext uri="{FF2B5EF4-FFF2-40B4-BE49-F238E27FC236}">
                <a16:creationId xmlns:a16="http://schemas.microsoft.com/office/drawing/2014/main" id="{EF48205A-FC0D-7D2C-596E-D8B6E4D4D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98300" y="1549400"/>
            <a:ext cx="392981" cy="392981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2F24E459-8A5A-611A-7968-078F5EEE1B80}"/>
              </a:ext>
            </a:extLst>
          </p:cNvPr>
          <p:cNvSpPr/>
          <p:nvPr/>
        </p:nvSpPr>
        <p:spPr>
          <a:xfrm rot="16200000">
            <a:off x="11643717" y="787412"/>
            <a:ext cx="666807" cy="446533"/>
          </a:xfrm>
          <a:prstGeom prst="round2SameRect">
            <a:avLst>
              <a:gd name="adj1" fmla="val 3083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8" name="Graphic 7" descr="Badge New with solid fill">
            <a:extLst>
              <a:ext uri="{FF2B5EF4-FFF2-40B4-BE49-F238E27FC236}">
                <a16:creationId xmlns:a16="http://schemas.microsoft.com/office/drawing/2014/main" id="{34B48803-97AF-59C9-8C31-D41894E308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99019" y="813809"/>
            <a:ext cx="392981" cy="392981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20957DD0-B070-1349-2FFE-4A870BEDA78F}"/>
              </a:ext>
            </a:extLst>
          </p:cNvPr>
          <p:cNvSpPr/>
          <p:nvPr/>
        </p:nvSpPr>
        <p:spPr>
          <a:xfrm rot="16200000">
            <a:off x="11652823" y="2320829"/>
            <a:ext cx="666807" cy="446533"/>
          </a:xfrm>
          <a:prstGeom prst="round2SameRect">
            <a:avLst>
              <a:gd name="adj1" fmla="val 30831"/>
              <a:gd name="adj2" fmla="val 0"/>
            </a:avLst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FF1BF1A3-3292-7C17-6E20-52EBEB3D7B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11000" y="2336800"/>
            <a:ext cx="392981" cy="39298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1B3FDA-BBB6-9F53-114F-AAE18F568CB6}"/>
              </a:ext>
            </a:extLst>
          </p:cNvPr>
          <p:cNvSpPr/>
          <p:nvPr/>
        </p:nvSpPr>
        <p:spPr>
          <a:xfrm>
            <a:off x="196776" y="2086021"/>
            <a:ext cx="9992140" cy="4683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Summary of Impacts: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AD7CFE5-0499-160F-2B63-B7E75A1FC4FC}"/>
              </a:ext>
            </a:extLst>
          </p:cNvPr>
          <p:cNvSpPr txBox="1">
            <a:spLocks/>
          </p:cNvSpPr>
          <p:nvPr/>
        </p:nvSpPr>
        <p:spPr>
          <a:xfrm>
            <a:off x="1471917" y="2839280"/>
            <a:ext cx="9043388" cy="26043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Commercial lenders will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continue to be valued partners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who work cooperatively with FSA to serve farmers and ranchers, as they are today.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rule ensures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consideration of the use of terms that allow reasonable progress towards long-term financial goals.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To be reasonable, commercial loans must simply provide the opportunity to make progress towards those long-term needs (something that is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already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happening with most commercial loans), the rule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63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does not require a Guaranteed loan to have the same margin, rates or terms of a Direct loan.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63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Graphic 16" descr="Piggy Bank with solid fill">
            <a:extLst>
              <a:ext uri="{FF2B5EF4-FFF2-40B4-BE49-F238E27FC236}">
                <a16:creationId xmlns:a16="http://schemas.microsoft.com/office/drawing/2014/main" id="{06FF7F1D-E65F-4EB2-6B40-B4145A474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893" y="2735593"/>
            <a:ext cx="652024" cy="652024"/>
          </a:xfrm>
          <a:prstGeom prst="rect">
            <a:avLst/>
          </a:prstGeom>
        </p:spPr>
      </p:pic>
      <p:pic>
        <p:nvPicPr>
          <p:cNvPr id="19" name="Graphic 18" descr="Scales of justice with solid fill">
            <a:extLst>
              <a:ext uri="{FF2B5EF4-FFF2-40B4-BE49-F238E27FC236}">
                <a16:creationId xmlns:a16="http://schemas.microsoft.com/office/drawing/2014/main" id="{7EA151A7-CE76-D38B-EA8A-6A579A59D5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893" y="3771113"/>
            <a:ext cx="652024" cy="652024"/>
          </a:xfrm>
          <a:prstGeom prst="rect">
            <a:avLst/>
          </a:prstGeom>
        </p:spPr>
      </p:pic>
      <p:pic>
        <p:nvPicPr>
          <p:cNvPr id="15" name="Graphic 14" descr="Teacher with solid fill">
            <a:extLst>
              <a:ext uri="{FF2B5EF4-FFF2-40B4-BE49-F238E27FC236}">
                <a16:creationId xmlns:a16="http://schemas.microsoft.com/office/drawing/2014/main" id="{11021864-6335-8C6F-149E-D6B79D5F91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46019" y="5003285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64113F-30F4-4CE0-B3A0-B0FE0B8A4F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Guaranteed Loan Servicing Refresher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2EEA7B60-0971-403E-98EB-41DC88269CE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2856" y="1255713"/>
            <a:ext cx="2902596" cy="2047712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0ECC530-E1EA-4EFE-92DA-255E7C80E2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5713"/>
            <a:ext cx="6032500" cy="4113212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6DBD8517-ADCF-4A8D-A782-0F0F0349FC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832" y="3495280"/>
            <a:ext cx="5966828" cy="1873645"/>
          </a:xfrm>
        </p:spPr>
      </p:pic>
      <p:pic>
        <p:nvPicPr>
          <p:cNvPr id="25" name="Picture Placeholder 23">
            <a:extLst>
              <a:ext uri="{FF2B5EF4-FFF2-40B4-BE49-F238E27FC236}">
                <a16:creationId xmlns:a16="http://schemas.microsoft.com/office/drawing/2014/main" id="{39BCBB94-1912-435B-8B16-C69178347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172" y="1268814"/>
            <a:ext cx="2902596" cy="2047712"/>
          </a:xfrm>
          <a:prstGeom prst="rect">
            <a:avLst/>
          </a:prstGeom>
        </p:spPr>
      </p:pic>
      <p:pic>
        <p:nvPicPr>
          <p:cNvPr id="2" name="Picture Placeholder 12">
            <a:extLst>
              <a:ext uri="{FF2B5EF4-FFF2-40B4-BE49-F238E27FC236}">
                <a16:creationId xmlns:a16="http://schemas.microsoft.com/office/drawing/2014/main" id="{B795C7E6-B049-6400-4BD7-67AEB4ED4A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172" y="3495279"/>
            <a:ext cx="5966828" cy="1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91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708DA8-0BAD-4E2F-5255-1922A0AF3E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F2FA-2B53-2F52-E1A5-82EB62449B4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Lender Roles and Responsibilities of Maintaining a Guarantee</a:t>
            </a:r>
          </a:p>
          <a:p>
            <a:pPr lvl="1"/>
            <a:r>
              <a:rPr lang="en-US" dirty="0"/>
              <a:t>Supervision of Borrower</a:t>
            </a:r>
          </a:p>
          <a:p>
            <a:pPr lvl="1"/>
            <a:r>
              <a:rPr lang="en-US" dirty="0"/>
              <a:t>Supervision of Collateral</a:t>
            </a:r>
          </a:p>
          <a:p>
            <a:pPr lvl="1"/>
            <a:r>
              <a:rPr lang="en-US" dirty="0"/>
              <a:t>Annual Analysis</a:t>
            </a:r>
          </a:p>
          <a:p>
            <a:r>
              <a:rPr lang="en-US" dirty="0"/>
              <a:t>How to Service a Delinquent Guaranteed Loan</a:t>
            </a:r>
          </a:p>
          <a:p>
            <a:pPr lvl="1"/>
            <a:r>
              <a:rPr lang="en-US" dirty="0"/>
              <a:t>Reporting Delinquency to FSA</a:t>
            </a:r>
          </a:p>
          <a:p>
            <a:pPr lvl="1"/>
            <a:r>
              <a:rPr lang="en-US" dirty="0"/>
              <a:t>Considering Debt Servicing Options</a:t>
            </a:r>
          </a:p>
          <a:p>
            <a:r>
              <a:rPr lang="en-US" dirty="0"/>
              <a:t>Emergency Advance vs. Protective Advances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3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6225A-0543-3F55-0FE8-067ADBDEFE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60322" y="2312190"/>
            <a:ext cx="7071356" cy="223361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00263E"/>
                </a:solidFill>
              </a:rPr>
              <a:t>Lender Roles and Responsibilities of Maintaining a Guarantee</a:t>
            </a:r>
          </a:p>
          <a:p>
            <a:pPr algn="ctr"/>
            <a:r>
              <a:rPr lang="en-US" sz="1800" i="1" dirty="0">
                <a:solidFill>
                  <a:srgbClr val="00263E"/>
                </a:solidFill>
              </a:rPr>
              <a:t>FSA Handbook 2-FLP Paragraphs 262 - 265</a:t>
            </a:r>
          </a:p>
        </p:txBody>
      </p:sp>
    </p:spTree>
    <p:extLst>
      <p:ext uri="{BB962C8B-B14F-4D97-AF65-F5344CB8AC3E}">
        <p14:creationId xmlns:p14="http://schemas.microsoft.com/office/powerpoint/2010/main" val="1811152374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Page">
  <a:themeElements>
    <a:clrScheme name="FSA">
      <a:dk1>
        <a:sysClr val="windowText" lastClr="000000"/>
      </a:dk1>
      <a:lt1>
        <a:sysClr val="window" lastClr="FFFFFF"/>
      </a:lt1>
      <a:dk2>
        <a:srgbClr val="00263E"/>
      </a:dk2>
      <a:lt2>
        <a:srgbClr val="E7E6E6"/>
      </a:lt2>
      <a:accent1>
        <a:srgbClr val="658D1B"/>
      </a:accent1>
      <a:accent2>
        <a:srgbClr val="00263E"/>
      </a:accent2>
      <a:accent3>
        <a:srgbClr val="A9431E"/>
      </a:accent3>
      <a:accent4>
        <a:srgbClr val="A4DBE8"/>
      </a:accent4>
      <a:accent5>
        <a:srgbClr val="DAAA00"/>
      </a:accent5>
      <a:accent6>
        <a:srgbClr val="006A52"/>
      </a:accent6>
      <a:hlink>
        <a:srgbClr val="658D1B"/>
      </a:hlink>
      <a:folHlink>
        <a:srgbClr val="A943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ody White">
  <a:themeElements>
    <a:clrScheme name="FSA">
      <a:dk1>
        <a:srgbClr val="595959"/>
      </a:dk1>
      <a:lt1>
        <a:sysClr val="window" lastClr="FFFFFF"/>
      </a:lt1>
      <a:dk2>
        <a:srgbClr val="00263E"/>
      </a:dk2>
      <a:lt2>
        <a:srgbClr val="E7E6E6"/>
      </a:lt2>
      <a:accent1>
        <a:srgbClr val="658D1B"/>
      </a:accent1>
      <a:accent2>
        <a:srgbClr val="00263E"/>
      </a:accent2>
      <a:accent3>
        <a:srgbClr val="A9431E"/>
      </a:accent3>
      <a:accent4>
        <a:srgbClr val="A4DBE8"/>
      </a:accent4>
      <a:accent5>
        <a:srgbClr val="DAAA00"/>
      </a:accent5>
      <a:accent6>
        <a:srgbClr val="006A52"/>
      </a:accent6>
      <a:hlink>
        <a:srgbClr val="658D1B"/>
      </a:hlink>
      <a:folHlink>
        <a:srgbClr val="A9431E"/>
      </a:folHlink>
    </a:clrScheme>
    <a:fontScheme name="FPAC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Body Pic">
  <a:themeElements>
    <a:clrScheme name="FSA">
      <a:dk1>
        <a:sysClr val="windowText" lastClr="000000"/>
      </a:dk1>
      <a:lt1>
        <a:sysClr val="window" lastClr="FFFFFF"/>
      </a:lt1>
      <a:dk2>
        <a:srgbClr val="00263E"/>
      </a:dk2>
      <a:lt2>
        <a:srgbClr val="E7E6E6"/>
      </a:lt2>
      <a:accent1>
        <a:srgbClr val="658D1B"/>
      </a:accent1>
      <a:accent2>
        <a:srgbClr val="00263E"/>
      </a:accent2>
      <a:accent3>
        <a:srgbClr val="A9431E"/>
      </a:accent3>
      <a:accent4>
        <a:srgbClr val="A4DBE8"/>
      </a:accent4>
      <a:accent5>
        <a:srgbClr val="DAAA00"/>
      </a:accent5>
      <a:accent6>
        <a:srgbClr val="006A52"/>
      </a:accent6>
      <a:hlink>
        <a:srgbClr val="658D1B"/>
      </a:hlink>
      <a:folHlink>
        <a:srgbClr val="A943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693d7cf-cb36-4f36-84f4-d8b2aa75ab0e">HY6UY7EFV55N-988885302-175</_dlc_DocId>
    <_dlc_DocIdUrl xmlns="0693d7cf-cb36-4f36-84f4-d8b2aa75ab0e">
      <Url>https://usdagcc.sharepoint.com/sites/fsa-states-ne/VisualDesignStandards/_layouts/15/DocIdRedir.aspx?ID=HY6UY7EFV55N-988885302-175</Url>
      <Description>HY6UY7EFV55N-988885302-175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E405E929EA224D8CD1F5C0A8218110" ma:contentTypeVersion="589" ma:contentTypeDescription="Create a new document." ma:contentTypeScope="" ma:versionID="4cc28d398baefba83e6965a8f2b9a109">
  <xsd:schema xmlns:xsd="http://www.w3.org/2001/XMLSchema" xmlns:xs="http://www.w3.org/2001/XMLSchema" xmlns:p="http://schemas.microsoft.com/office/2006/metadata/properties" xmlns:ns3="0693d7cf-cb36-4f36-84f4-d8b2aa75ab0e" xmlns:ns4="319b2355-5bfe-47e0-80f5-ef4017edc273" targetNamespace="http://schemas.microsoft.com/office/2006/metadata/properties" ma:root="true" ma:fieldsID="7db38a9ca52bf4229296cd5cbe400df4" ns3:_="" ns4:_="">
    <xsd:import namespace="0693d7cf-cb36-4f36-84f4-d8b2aa75ab0e"/>
    <xsd:import namespace="319b2355-5bfe-47e0-80f5-ef4017edc273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93d7cf-cb36-4f36-84f4-d8b2aa75ab0e" elementFormDefault="qualified">
    <xsd:import namespace="http://schemas.microsoft.com/office/2006/documentManagement/types"/>
    <xsd:import namespace="http://schemas.microsoft.com/office/infopath/2007/PartnerControls"/>
    <xsd:element name="_dlc_DocId" ma:index="6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b2355-5bfe-47e0-80f5-ef4017edc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 ma:index="2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5787A5-96AB-4A15-B7EB-76A978E87EE1}">
  <ds:schemaRefs>
    <ds:schemaRef ds:uri="319b2355-5bfe-47e0-80f5-ef4017edc273"/>
    <ds:schemaRef ds:uri="http://purl.org/dc/elements/1.1/"/>
    <ds:schemaRef ds:uri="0693d7cf-cb36-4f36-84f4-d8b2aa75ab0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41DBA9E-642A-4BB1-86C5-CA90FE3DF6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FB02C0-A696-417E-9638-09D29A9F6F9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CAADD57-8757-4FD9-B98B-94E2C217C7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93d7cf-cb36-4f36-84f4-d8b2aa75ab0e"/>
    <ds:schemaRef ds:uri="319b2355-5bfe-47e0-80f5-ef4017edc2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1819</TotalTime>
  <Words>3134</Words>
  <Application>Microsoft Office PowerPoint</Application>
  <PresentationFormat>Widescreen</PresentationFormat>
  <Paragraphs>268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Aptos</vt:lpstr>
      <vt:lpstr>Arial</vt:lpstr>
      <vt:lpstr>Calibri</vt:lpstr>
      <vt:lpstr>Lato</vt:lpstr>
      <vt:lpstr>Open Sans</vt:lpstr>
      <vt:lpstr>Times New Roman</vt:lpstr>
      <vt:lpstr>Wingdings</vt:lpstr>
      <vt:lpstr>Wingdings 2</vt:lpstr>
      <vt:lpstr>1_Title Page</vt:lpstr>
      <vt:lpstr>2_Body White</vt:lpstr>
      <vt:lpstr>3_Body Pic</vt:lpstr>
      <vt:lpstr>PowerPoint Presentation</vt:lpstr>
      <vt:lpstr>PowerPoint Presentation</vt:lpstr>
      <vt:lpstr>PowerPoint Presentation</vt:lpstr>
      <vt:lpstr>PowerPoint Presentation</vt:lpstr>
      <vt:lpstr>Notable Rule Changes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Blank powerpoint slides for presentations</dc:subject>
  <dc:creator>Strough, Kirsten - FPAC-FBC, Boise, ID</dc:creator>
  <cp:lastModifiedBy>Liska, Lisa - FPAC-FSA, NE</cp:lastModifiedBy>
  <cp:revision>35</cp:revision>
  <cp:lastPrinted>2024-10-15T13:55:09Z</cp:lastPrinted>
  <dcterms:created xsi:type="dcterms:W3CDTF">2019-04-23T15:10:02Z</dcterms:created>
  <dcterms:modified xsi:type="dcterms:W3CDTF">2024-10-18T13:58:27Z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0x010100F7E405E929EA224D8CD1F5C0A8218110</vt:lpwstr>
  </property>
  <property fmtid="{D5CDD505-2E9C-101B-9397-08002B2CF9AE}" pid="3" name="_dlc_DocIdItemGuid">
    <vt:lpwstr>db2650a3-420b-4b37-8af2-b5a276983083</vt:lpwstr>
  </property>
</Properties>
</file>